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3" r:id="rId1"/>
  </p:sldMasterIdLst>
  <p:notesMasterIdLst>
    <p:notesMasterId r:id="rId25"/>
  </p:notesMasterIdLst>
  <p:handoutMasterIdLst>
    <p:handoutMasterId r:id="rId26"/>
  </p:handoutMasterIdLst>
  <p:sldIdLst>
    <p:sldId id="540" r:id="rId2"/>
    <p:sldId id="683" r:id="rId3"/>
    <p:sldId id="663" r:id="rId4"/>
    <p:sldId id="649" r:id="rId5"/>
    <p:sldId id="648" r:id="rId6"/>
    <p:sldId id="653" r:id="rId7"/>
    <p:sldId id="664" r:id="rId8"/>
    <p:sldId id="660" r:id="rId9"/>
    <p:sldId id="568" r:id="rId10"/>
    <p:sldId id="615" r:id="rId11"/>
    <p:sldId id="680" r:id="rId12"/>
    <p:sldId id="657" r:id="rId13"/>
    <p:sldId id="618" r:id="rId14"/>
    <p:sldId id="673" r:id="rId15"/>
    <p:sldId id="672" r:id="rId16"/>
    <p:sldId id="674" r:id="rId17"/>
    <p:sldId id="583" r:id="rId18"/>
    <p:sldId id="624" r:id="rId19"/>
    <p:sldId id="625" r:id="rId20"/>
    <p:sldId id="637" r:id="rId21"/>
    <p:sldId id="636" r:id="rId22"/>
    <p:sldId id="678" r:id="rId23"/>
    <p:sldId id="682" r:id="rId24"/>
  </p:sldIdLst>
  <p:sldSz cx="9144000" cy="6858000" type="screen4x3"/>
  <p:notesSz cx="6881813" cy="10002838"/>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ction par défaut" id="{36D5D724-1A02-41F4-9B84-A01960FC3C59}">
          <p14:sldIdLst>
            <p14:sldId id="540"/>
            <p14:sldId id="683"/>
            <p14:sldId id="663"/>
            <p14:sldId id="649"/>
            <p14:sldId id="648"/>
            <p14:sldId id="653"/>
            <p14:sldId id="664"/>
            <p14:sldId id="660"/>
            <p14:sldId id="568"/>
            <p14:sldId id="615"/>
            <p14:sldId id="680"/>
            <p14:sldId id="657"/>
            <p14:sldId id="618"/>
            <p14:sldId id="673"/>
            <p14:sldId id="672"/>
            <p14:sldId id="674"/>
            <p14:sldId id="583"/>
            <p14:sldId id="624"/>
            <p14:sldId id="625"/>
            <p14:sldId id="637"/>
            <p14:sldId id="636"/>
            <p14:sldId id="678"/>
            <p14:sldId id="682"/>
          </p14:sldIdLst>
        </p14:section>
        <p14:section name="Section sans titre" id="{8684F441-4CBE-4B49-882F-3467CE79F546}">
          <p14:sldIdLst/>
        </p14:section>
      </p14:sectionLst>
    </p:ext>
    <p:ext uri="{EFAFB233-063F-42B5-8137-9DF3F51BA10A}">
      <p15:sldGuideLst xmlns:p15="http://schemas.microsoft.com/office/powerpoint/2012/main">
        <p15:guide id="1" orient="horz" pos="1207" userDrawn="1">
          <p15:clr>
            <a:srgbClr val="A4A3A4"/>
          </p15:clr>
        </p15:guide>
        <p15:guide id="2" pos="2880">
          <p15:clr>
            <a:srgbClr val="A4A3A4"/>
          </p15:clr>
        </p15:guide>
        <p15:guide id="3" pos="5375" userDrawn="1">
          <p15:clr>
            <a:srgbClr val="A4A3A4"/>
          </p15:clr>
        </p15:guide>
      </p15:sldGuideLst>
    </p:ext>
    <p:ext uri="{2D200454-40CA-4A62-9FC3-DE9A4176ACB9}">
      <p15:notesGuideLst xmlns:p15="http://schemas.microsoft.com/office/powerpoint/2012/main">
        <p15:guide id="1" orient="horz" pos="3137" userDrawn="1">
          <p15:clr>
            <a:srgbClr val="A4A3A4"/>
          </p15:clr>
        </p15:guide>
        <p15:guide id="2" pos="2169" userDrawn="1">
          <p15:clr>
            <a:srgbClr val="A4A3A4"/>
          </p15:clr>
        </p15:guide>
        <p15:guide id="3" orient="horz" pos="3151"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arket02" initials="m"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3D0F5"/>
    <a:srgbClr val="CCCC00"/>
    <a:srgbClr val="00FFCC"/>
    <a:srgbClr val="1B98C0"/>
    <a:srgbClr val="FDBBA9"/>
    <a:srgbClr val="9B8865"/>
    <a:srgbClr val="9A8166"/>
    <a:srgbClr val="6C5E58"/>
    <a:srgbClr val="9966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97639D7-F103-4F5B-81A3-A10BB7B83FC9}" v="55" dt="2025-04-18T08:11:52.761"/>
  </p1510:revLst>
</p1510:revInfo>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Style moyen 2 - Accentuation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2838BEF-8BB2-4498-84A7-C5851F593DF1}" styleName="Style moyen 4 - Accentuation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BDBED569-4797-4DF1-A0F4-6AAB3CD982D8}" styleName="Style léger 3 - Accentuation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2D5ABB26-0587-4C30-8999-92F81FD0307C}" styleName="Aucun style, aucune grille">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Style léger 1 - Accentuation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BC89EF96-8CEA-46FF-86C4-4CE0E7609802}" styleName="Style léger 3 - Accentuation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62" autoAdjust="0"/>
    <p:restoredTop sz="99768" autoAdjust="0"/>
  </p:normalViewPr>
  <p:slideViewPr>
    <p:cSldViewPr>
      <p:cViewPr varScale="1">
        <p:scale>
          <a:sx n="70" d="100"/>
          <a:sy n="70" d="100"/>
        </p:scale>
        <p:origin x="1380" y="30"/>
      </p:cViewPr>
      <p:guideLst>
        <p:guide orient="horz" pos="1207"/>
        <p:guide pos="2880"/>
        <p:guide pos="5375"/>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00" d="100"/>
        <a:sy n="100" d="100"/>
      </p:scale>
      <p:origin x="0" y="0"/>
    </p:cViewPr>
  </p:sorterViewPr>
  <p:notesViewPr>
    <p:cSldViewPr>
      <p:cViewPr>
        <p:scale>
          <a:sx n="100" d="100"/>
          <a:sy n="100" d="100"/>
        </p:scale>
        <p:origin x="3552" y="-438"/>
      </p:cViewPr>
      <p:guideLst>
        <p:guide orient="horz" pos="3137"/>
        <p:guide pos="2169"/>
        <p:guide orient="horz" pos="315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commentAuthors" Target="commentAuthors.xml"/><Relationship Id="rId30"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Feuil1!$B$1</c:f>
              <c:strCache>
                <c:ptCount val="1"/>
                <c:pt idx="0">
                  <c:v>2021</c:v>
                </c:pt>
              </c:strCache>
            </c:strRef>
          </c:tx>
          <c:spPr>
            <a:solidFill>
              <a:schemeClr val="accent1"/>
            </a:solidFill>
            <a:ln>
              <a:noFill/>
            </a:ln>
            <a:effectLst/>
          </c:spPr>
          <c:invertIfNegative val="0"/>
          <c:cat>
            <c:strRef>
              <c:f>Feuil1!$A$2:$A$3</c:f>
              <c:strCache>
                <c:ptCount val="2"/>
                <c:pt idx="0">
                  <c:v>Ressources totales</c:v>
                </c:pt>
                <c:pt idx="1">
                  <c:v>Ressources hors fonds dédiés</c:v>
                </c:pt>
              </c:strCache>
            </c:strRef>
          </c:cat>
          <c:val>
            <c:numRef>
              <c:f>Feuil1!$B$2:$B$3</c:f>
              <c:numCache>
                <c:formatCode>#,##0</c:formatCode>
                <c:ptCount val="2"/>
                <c:pt idx="0">
                  <c:v>3995843</c:v>
                </c:pt>
                <c:pt idx="1">
                  <c:v>3934948</c:v>
                </c:pt>
              </c:numCache>
            </c:numRef>
          </c:val>
          <c:extLst>
            <c:ext xmlns:c16="http://schemas.microsoft.com/office/drawing/2014/chart" uri="{C3380CC4-5D6E-409C-BE32-E72D297353CC}">
              <c16:uniqueId val="{00000000-F4BD-4C5B-B814-A34318D11F67}"/>
            </c:ext>
          </c:extLst>
        </c:ser>
        <c:ser>
          <c:idx val="1"/>
          <c:order val="1"/>
          <c:tx>
            <c:strRef>
              <c:f>Feuil1!$C$1</c:f>
              <c:strCache>
                <c:ptCount val="1"/>
                <c:pt idx="0">
                  <c:v>2022</c:v>
                </c:pt>
              </c:strCache>
            </c:strRef>
          </c:tx>
          <c:spPr>
            <a:solidFill>
              <a:srgbClr val="FFFF00"/>
            </a:solidFill>
            <a:ln>
              <a:noFill/>
            </a:ln>
            <a:effectLst/>
          </c:spPr>
          <c:invertIfNegative val="0"/>
          <c:cat>
            <c:strRef>
              <c:f>Feuil1!$A$2:$A$3</c:f>
              <c:strCache>
                <c:ptCount val="2"/>
                <c:pt idx="0">
                  <c:v>Ressources totales</c:v>
                </c:pt>
                <c:pt idx="1">
                  <c:v>Ressources hors fonds dédiés</c:v>
                </c:pt>
              </c:strCache>
            </c:strRef>
          </c:cat>
          <c:val>
            <c:numRef>
              <c:f>Feuil1!$C$2:$C$3</c:f>
              <c:numCache>
                <c:formatCode>#,##0</c:formatCode>
                <c:ptCount val="2"/>
                <c:pt idx="0">
                  <c:v>4481540</c:v>
                </c:pt>
                <c:pt idx="1">
                  <c:v>4409220</c:v>
                </c:pt>
              </c:numCache>
            </c:numRef>
          </c:val>
          <c:extLst>
            <c:ext xmlns:c16="http://schemas.microsoft.com/office/drawing/2014/chart" uri="{C3380CC4-5D6E-409C-BE32-E72D297353CC}">
              <c16:uniqueId val="{00000001-F4BD-4C5B-B814-A34318D11F67}"/>
            </c:ext>
          </c:extLst>
        </c:ser>
        <c:dLbls>
          <c:showLegendKey val="0"/>
          <c:showVal val="0"/>
          <c:showCatName val="0"/>
          <c:showSerName val="0"/>
          <c:showPercent val="0"/>
          <c:showBubbleSize val="0"/>
        </c:dLbls>
        <c:gapWidth val="219"/>
        <c:overlap val="-27"/>
        <c:axId val="1300345871"/>
        <c:axId val="1671800511"/>
      </c:barChart>
      <c:catAx>
        <c:axId val="1300345871"/>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fr-FR"/>
          </a:p>
        </c:txPr>
        <c:crossAx val="1671800511"/>
        <c:crosses val="autoZero"/>
        <c:auto val="1"/>
        <c:lblAlgn val="ctr"/>
        <c:lblOffset val="100"/>
        <c:noMultiLvlLbl val="0"/>
      </c:catAx>
      <c:valAx>
        <c:axId val="1671800511"/>
        <c:scaling>
          <c:orientation val="minMax"/>
        </c:scaling>
        <c:delete val="1"/>
        <c:axPos val="l"/>
        <c:numFmt formatCode="#,##0" sourceLinked="1"/>
        <c:majorTickMark val="none"/>
        <c:minorTickMark val="none"/>
        <c:tickLblPos val="nextTo"/>
        <c:crossAx val="1300345871"/>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fr-FR"/>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3" y="1"/>
            <a:ext cx="2982119" cy="500143"/>
          </a:xfrm>
          <a:prstGeom prst="rect">
            <a:avLst/>
          </a:prstGeom>
        </p:spPr>
        <p:txBody>
          <a:bodyPr vert="horz" lIns="92264" tIns="46132" rIns="92264" bIns="46132" rtlCol="0"/>
          <a:lstStyle>
            <a:lvl1pPr algn="l">
              <a:defRPr sz="1200"/>
            </a:lvl1pPr>
          </a:lstStyle>
          <a:p>
            <a:endParaRPr lang="fr-FR" dirty="0"/>
          </a:p>
        </p:txBody>
      </p:sp>
      <p:sp>
        <p:nvSpPr>
          <p:cNvPr id="3" name="Espace réservé de la date 2"/>
          <p:cNvSpPr>
            <a:spLocks noGrp="1"/>
          </p:cNvSpPr>
          <p:nvPr>
            <p:ph type="dt" sz="quarter" idx="1"/>
          </p:nvPr>
        </p:nvSpPr>
        <p:spPr>
          <a:xfrm>
            <a:off x="3898106" y="1"/>
            <a:ext cx="2982119" cy="500143"/>
          </a:xfrm>
          <a:prstGeom prst="rect">
            <a:avLst/>
          </a:prstGeom>
        </p:spPr>
        <p:txBody>
          <a:bodyPr vert="horz" lIns="92264" tIns="46132" rIns="92264" bIns="46132" rtlCol="0"/>
          <a:lstStyle>
            <a:lvl1pPr algn="r">
              <a:defRPr sz="1200"/>
            </a:lvl1pPr>
          </a:lstStyle>
          <a:p>
            <a:fld id="{6AC9BA2B-BCF3-47F7-9380-35E4AE575592}" type="datetimeFigureOut">
              <a:rPr lang="fr-FR" smtClean="0"/>
              <a:pPr/>
              <a:t>20/05/2025</a:t>
            </a:fld>
            <a:endParaRPr lang="fr-FR" dirty="0"/>
          </a:p>
        </p:txBody>
      </p:sp>
      <p:sp>
        <p:nvSpPr>
          <p:cNvPr id="4" name="Espace réservé du pied de page 3"/>
          <p:cNvSpPr>
            <a:spLocks noGrp="1"/>
          </p:cNvSpPr>
          <p:nvPr>
            <p:ph type="ftr" sz="quarter" idx="2"/>
          </p:nvPr>
        </p:nvSpPr>
        <p:spPr>
          <a:xfrm>
            <a:off x="3" y="9500960"/>
            <a:ext cx="2982119" cy="500143"/>
          </a:xfrm>
          <a:prstGeom prst="rect">
            <a:avLst/>
          </a:prstGeom>
        </p:spPr>
        <p:txBody>
          <a:bodyPr vert="horz" lIns="92264" tIns="46132" rIns="92264" bIns="46132" rtlCol="0" anchor="b"/>
          <a:lstStyle>
            <a:lvl1pPr algn="l">
              <a:defRPr sz="1200"/>
            </a:lvl1pPr>
          </a:lstStyle>
          <a:p>
            <a:endParaRPr lang="fr-FR" dirty="0"/>
          </a:p>
        </p:txBody>
      </p:sp>
      <p:sp>
        <p:nvSpPr>
          <p:cNvPr id="5" name="Espace réservé du numéro de diapositive 4"/>
          <p:cNvSpPr>
            <a:spLocks noGrp="1"/>
          </p:cNvSpPr>
          <p:nvPr>
            <p:ph type="sldNum" sz="quarter" idx="3"/>
          </p:nvPr>
        </p:nvSpPr>
        <p:spPr>
          <a:xfrm>
            <a:off x="3898106" y="9500960"/>
            <a:ext cx="2982119" cy="500143"/>
          </a:xfrm>
          <a:prstGeom prst="rect">
            <a:avLst/>
          </a:prstGeom>
        </p:spPr>
        <p:txBody>
          <a:bodyPr vert="horz" lIns="92264" tIns="46132" rIns="92264" bIns="46132" rtlCol="0" anchor="b"/>
          <a:lstStyle>
            <a:lvl1pPr algn="r">
              <a:defRPr sz="1200"/>
            </a:lvl1pPr>
          </a:lstStyle>
          <a:p>
            <a:fld id="{1FB4F007-5727-40C1-8024-4531C05C5DB0}" type="slidenum">
              <a:rPr lang="fr-FR" smtClean="0"/>
              <a:pPr/>
              <a:t>‹N°›</a:t>
            </a:fld>
            <a:endParaRPr lang="fr-FR" dirty="0"/>
          </a:p>
        </p:txBody>
      </p:sp>
    </p:spTree>
    <p:extLst>
      <p:ext uri="{BB962C8B-B14F-4D97-AF65-F5344CB8AC3E}">
        <p14:creationId xmlns:p14="http://schemas.microsoft.com/office/powerpoint/2010/main" val="208306232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3" y="1"/>
            <a:ext cx="2982119" cy="500143"/>
          </a:xfrm>
          <a:prstGeom prst="rect">
            <a:avLst/>
          </a:prstGeom>
        </p:spPr>
        <p:txBody>
          <a:bodyPr vert="horz" lIns="92264" tIns="46132" rIns="92264" bIns="46132" rtlCol="0"/>
          <a:lstStyle>
            <a:lvl1pPr algn="l">
              <a:defRPr sz="1200"/>
            </a:lvl1pPr>
          </a:lstStyle>
          <a:p>
            <a:endParaRPr lang="fr-FR" dirty="0"/>
          </a:p>
        </p:txBody>
      </p:sp>
      <p:sp>
        <p:nvSpPr>
          <p:cNvPr id="3" name="Espace réservé de la date 2"/>
          <p:cNvSpPr>
            <a:spLocks noGrp="1"/>
          </p:cNvSpPr>
          <p:nvPr>
            <p:ph type="dt" idx="1"/>
          </p:nvPr>
        </p:nvSpPr>
        <p:spPr>
          <a:xfrm>
            <a:off x="3898106" y="1"/>
            <a:ext cx="2982119" cy="500143"/>
          </a:xfrm>
          <a:prstGeom prst="rect">
            <a:avLst/>
          </a:prstGeom>
        </p:spPr>
        <p:txBody>
          <a:bodyPr vert="horz" lIns="92264" tIns="46132" rIns="92264" bIns="46132" rtlCol="0"/>
          <a:lstStyle>
            <a:lvl1pPr algn="r">
              <a:defRPr sz="1200"/>
            </a:lvl1pPr>
          </a:lstStyle>
          <a:p>
            <a:fld id="{B0083F45-1146-42BD-895B-2E05892FC552}" type="datetimeFigureOut">
              <a:rPr lang="fr-FR" smtClean="0"/>
              <a:pPr/>
              <a:t>20/05/2025</a:t>
            </a:fld>
            <a:endParaRPr lang="fr-FR" dirty="0"/>
          </a:p>
        </p:txBody>
      </p:sp>
      <p:sp>
        <p:nvSpPr>
          <p:cNvPr id="4" name="Espace réservé de l'image des diapositives 3"/>
          <p:cNvSpPr>
            <a:spLocks noGrp="1" noRot="1" noChangeAspect="1"/>
          </p:cNvSpPr>
          <p:nvPr>
            <p:ph type="sldImg" idx="2"/>
          </p:nvPr>
        </p:nvSpPr>
        <p:spPr>
          <a:xfrm>
            <a:off x="941388" y="750888"/>
            <a:ext cx="5000625" cy="3749675"/>
          </a:xfrm>
          <a:prstGeom prst="rect">
            <a:avLst/>
          </a:prstGeom>
          <a:noFill/>
          <a:ln w="12700">
            <a:solidFill>
              <a:prstClr val="black"/>
            </a:solidFill>
          </a:ln>
        </p:spPr>
        <p:txBody>
          <a:bodyPr vert="horz" lIns="92264" tIns="46132" rIns="92264" bIns="46132" rtlCol="0" anchor="ctr"/>
          <a:lstStyle/>
          <a:p>
            <a:endParaRPr lang="fr-FR" dirty="0"/>
          </a:p>
        </p:txBody>
      </p:sp>
      <p:sp>
        <p:nvSpPr>
          <p:cNvPr id="5" name="Espace réservé des commentaires 4"/>
          <p:cNvSpPr>
            <a:spLocks noGrp="1"/>
          </p:cNvSpPr>
          <p:nvPr>
            <p:ph type="body" sz="quarter" idx="3"/>
          </p:nvPr>
        </p:nvSpPr>
        <p:spPr>
          <a:xfrm>
            <a:off x="688183" y="4751350"/>
            <a:ext cx="5505450" cy="4501278"/>
          </a:xfrm>
          <a:prstGeom prst="rect">
            <a:avLst/>
          </a:prstGeom>
        </p:spPr>
        <p:txBody>
          <a:bodyPr vert="horz" lIns="92264" tIns="46132" rIns="92264" bIns="46132" rtlCol="0"/>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3" y="9500960"/>
            <a:ext cx="2982119" cy="500143"/>
          </a:xfrm>
          <a:prstGeom prst="rect">
            <a:avLst/>
          </a:prstGeom>
        </p:spPr>
        <p:txBody>
          <a:bodyPr vert="horz" lIns="92264" tIns="46132" rIns="92264" bIns="46132" rtlCol="0" anchor="b"/>
          <a:lstStyle>
            <a:lvl1pPr algn="l">
              <a:defRPr sz="1200"/>
            </a:lvl1pPr>
          </a:lstStyle>
          <a:p>
            <a:endParaRPr lang="fr-FR" dirty="0"/>
          </a:p>
        </p:txBody>
      </p:sp>
      <p:sp>
        <p:nvSpPr>
          <p:cNvPr id="7" name="Espace réservé du numéro de diapositive 6"/>
          <p:cNvSpPr>
            <a:spLocks noGrp="1"/>
          </p:cNvSpPr>
          <p:nvPr>
            <p:ph type="sldNum" sz="quarter" idx="5"/>
          </p:nvPr>
        </p:nvSpPr>
        <p:spPr>
          <a:xfrm>
            <a:off x="3898106" y="9500960"/>
            <a:ext cx="2982119" cy="500143"/>
          </a:xfrm>
          <a:prstGeom prst="rect">
            <a:avLst/>
          </a:prstGeom>
        </p:spPr>
        <p:txBody>
          <a:bodyPr vert="horz" lIns="92264" tIns="46132" rIns="92264" bIns="46132" rtlCol="0" anchor="b"/>
          <a:lstStyle>
            <a:lvl1pPr algn="r">
              <a:defRPr sz="1200"/>
            </a:lvl1pPr>
          </a:lstStyle>
          <a:p>
            <a:fld id="{8B7A305C-BB1A-4813-A9B1-1A75F15250BB}" type="slidenum">
              <a:rPr lang="fr-FR" smtClean="0"/>
              <a:pPr/>
              <a:t>‹N°›</a:t>
            </a:fld>
            <a:endParaRPr lang="fr-FR" dirty="0"/>
          </a:p>
        </p:txBody>
      </p:sp>
    </p:spTree>
    <p:extLst>
      <p:ext uri="{BB962C8B-B14F-4D97-AF65-F5344CB8AC3E}">
        <p14:creationId xmlns:p14="http://schemas.microsoft.com/office/powerpoint/2010/main" val="2898673455"/>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8B7A305C-BB1A-4813-A9B1-1A75F15250BB}" type="slidenum">
              <a:rPr lang="fr-FR" smtClean="0"/>
              <a:pPr/>
              <a:t>1</a:t>
            </a:fld>
            <a:endParaRPr lang="fr-FR" dirty="0"/>
          </a:p>
        </p:txBody>
      </p:sp>
    </p:spTree>
    <p:extLst>
      <p:ext uri="{BB962C8B-B14F-4D97-AF65-F5344CB8AC3E}">
        <p14:creationId xmlns:p14="http://schemas.microsoft.com/office/powerpoint/2010/main" val="27818620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a:t>Voici une présentation rapide de notre bilan. </a:t>
            </a:r>
          </a:p>
          <a:p>
            <a:endParaRPr lang="fr-FR" dirty="0"/>
          </a:p>
        </p:txBody>
      </p:sp>
      <p:sp>
        <p:nvSpPr>
          <p:cNvPr id="4" name="Espace réservé du numéro de diapositive 3"/>
          <p:cNvSpPr>
            <a:spLocks noGrp="1"/>
          </p:cNvSpPr>
          <p:nvPr>
            <p:ph type="sldNum" sz="quarter" idx="10"/>
          </p:nvPr>
        </p:nvSpPr>
        <p:spPr/>
        <p:txBody>
          <a:bodyPr/>
          <a:lstStyle/>
          <a:p>
            <a:fld id="{8B7A305C-BB1A-4813-A9B1-1A75F15250BB}" type="slidenum">
              <a:rPr lang="fr-FR" smtClean="0"/>
              <a:pPr/>
              <a:t>10</a:t>
            </a:fld>
            <a:endParaRPr lang="fr-FR" dirty="0"/>
          </a:p>
        </p:txBody>
      </p:sp>
    </p:spTree>
    <p:extLst>
      <p:ext uri="{BB962C8B-B14F-4D97-AF65-F5344CB8AC3E}">
        <p14:creationId xmlns:p14="http://schemas.microsoft.com/office/powerpoint/2010/main" val="417841519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8B7A305C-BB1A-4813-A9B1-1A75F15250BB}" type="slidenum">
              <a:rPr lang="fr-FR" smtClean="0"/>
              <a:pPr/>
              <a:t>11</a:t>
            </a:fld>
            <a:endParaRPr lang="fr-FR" dirty="0"/>
          </a:p>
        </p:txBody>
      </p:sp>
    </p:spTree>
    <p:extLst>
      <p:ext uri="{BB962C8B-B14F-4D97-AF65-F5344CB8AC3E}">
        <p14:creationId xmlns:p14="http://schemas.microsoft.com/office/powerpoint/2010/main" val="418758919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a:t>Voici les principaux faits marquants de la mission avions, comme déjà évoqués par Jean-Claude.  </a:t>
            </a:r>
          </a:p>
        </p:txBody>
      </p:sp>
      <p:sp>
        <p:nvSpPr>
          <p:cNvPr id="4" name="Espace réservé du numéro de diapositive 3"/>
          <p:cNvSpPr>
            <a:spLocks noGrp="1"/>
          </p:cNvSpPr>
          <p:nvPr>
            <p:ph type="sldNum" sz="quarter" idx="10"/>
          </p:nvPr>
        </p:nvSpPr>
        <p:spPr/>
        <p:txBody>
          <a:bodyPr/>
          <a:lstStyle/>
          <a:p>
            <a:fld id="{8B7A305C-BB1A-4813-A9B1-1A75F15250BB}" type="slidenum">
              <a:rPr lang="fr-FR" smtClean="0"/>
              <a:pPr/>
              <a:t>12</a:t>
            </a:fld>
            <a:endParaRPr lang="fr-FR" dirty="0"/>
          </a:p>
        </p:txBody>
      </p:sp>
    </p:spTree>
    <p:extLst>
      <p:ext uri="{BB962C8B-B14F-4D97-AF65-F5344CB8AC3E}">
        <p14:creationId xmlns:p14="http://schemas.microsoft.com/office/powerpoint/2010/main" val="119287612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a:t>L’année 2023 a été une année de forte activité pour cette mission comme vous pouvez le voir sur cette slide, avec 955 convoyages et 1066 enfants accompagnés.</a:t>
            </a:r>
          </a:p>
          <a:p>
            <a:endParaRPr lang="fr-FR" dirty="0"/>
          </a:p>
          <a:p>
            <a:r>
              <a:rPr lang="fr-FR" dirty="0"/>
              <a:t> Les dons dédiés et mécénat dont a bénéficié cette mission en 2023 n’ont pas permis de compenser  les dépenses et une partie des dons  dédiés antérieurs ont été utilisés pour contribuer au financement de l’année. Cette mission garde un solde de 44k euros de fonds dédiés reportés.</a:t>
            </a:r>
          </a:p>
          <a:p>
            <a:endParaRPr lang="fr-FR" dirty="0"/>
          </a:p>
          <a:p>
            <a:r>
              <a:rPr lang="fr-FR" dirty="0"/>
              <a:t>A noter une forte augmentation des dons de Miles, qui contribue à réduire les cout de Transport.</a:t>
            </a:r>
          </a:p>
          <a:p>
            <a:endParaRPr lang="fr-FR" dirty="0"/>
          </a:p>
          <a:p>
            <a:endParaRPr lang="fr-FR" dirty="0"/>
          </a:p>
        </p:txBody>
      </p:sp>
      <p:sp>
        <p:nvSpPr>
          <p:cNvPr id="4" name="Espace réservé du numéro de diapositive 3"/>
          <p:cNvSpPr>
            <a:spLocks noGrp="1"/>
          </p:cNvSpPr>
          <p:nvPr>
            <p:ph type="sldNum" sz="quarter" idx="10"/>
          </p:nvPr>
        </p:nvSpPr>
        <p:spPr/>
        <p:txBody>
          <a:bodyPr/>
          <a:lstStyle/>
          <a:p>
            <a:fld id="{8B7A305C-BB1A-4813-A9B1-1A75F15250BB}" type="slidenum">
              <a:rPr lang="fr-FR" smtClean="0"/>
              <a:pPr/>
              <a:t>13</a:t>
            </a:fld>
            <a:endParaRPr lang="fr-FR" dirty="0"/>
          </a:p>
        </p:txBody>
      </p:sp>
    </p:spTree>
    <p:extLst>
      <p:ext uri="{BB962C8B-B14F-4D97-AF65-F5344CB8AC3E}">
        <p14:creationId xmlns:p14="http://schemas.microsoft.com/office/powerpoint/2010/main" val="42320482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a:t> Mission réfugiés comme tous ans en équilibre +</a:t>
            </a:r>
          </a:p>
          <a:p>
            <a:endParaRPr lang="fr-FR" dirty="0"/>
          </a:p>
          <a:p>
            <a:r>
              <a:rPr lang="fr-FR" dirty="0"/>
              <a:t>Missions Messagerie Med et Fret : adoption d’un plan e marche pour redynamiser cette activité dans les prochaines années</a:t>
            </a:r>
          </a:p>
          <a:p>
            <a:endParaRPr lang="fr-FR" dirty="0"/>
          </a:p>
        </p:txBody>
      </p:sp>
      <p:sp>
        <p:nvSpPr>
          <p:cNvPr id="4" name="Espace réservé du numéro de diapositive 3"/>
          <p:cNvSpPr>
            <a:spLocks noGrp="1"/>
          </p:cNvSpPr>
          <p:nvPr>
            <p:ph type="sldNum" sz="quarter" idx="10"/>
          </p:nvPr>
        </p:nvSpPr>
        <p:spPr/>
        <p:txBody>
          <a:bodyPr/>
          <a:lstStyle/>
          <a:p>
            <a:fld id="{8B7A305C-BB1A-4813-A9B1-1A75F15250BB}" type="slidenum">
              <a:rPr lang="fr-FR" smtClean="0"/>
              <a:pPr/>
              <a:t>14</a:t>
            </a:fld>
            <a:endParaRPr lang="fr-FR" dirty="0"/>
          </a:p>
        </p:txBody>
      </p:sp>
    </p:spTree>
    <p:extLst>
      <p:ext uri="{BB962C8B-B14F-4D97-AF65-F5344CB8AC3E}">
        <p14:creationId xmlns:p14="http://schemas.microsoft.com/office/powerpoint/2010/main" val="420978519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a:t>Une activité limité en 2023, coté chantiers, mais le lancement de Nouveaux avec des opérations en 2024 sur MRS et TLS</a:t>
            </a:r>
          </a:p>
          <a:p>
            <a:endParaRPr lang="fr-FR" dirty="0"/>
          </a:p>
          <a:p>
            <a:r>
              <a:rPr lang="fr-FR" dirty="0"/>
              <a:t>Collaboration avec ASF Belgique, et ASF inter sur le séisme en Turquie</a:t>
            </a:r>
          </a:p>
        </p:txBody>
      </p:sp>
      <p:sp>
        <p:nvSpPr>
          <p:cNvPr id="4" name="Espace réservé du numéro de diapositive 3"/>
          <p:cNvSpPr>
            <a:spLocks noGrp="1"/>
          </p:cNvSpPr>
          <p:nvPr>
            <p:ph type="sldNum" sz="quarter" idx="10"/>
          </p:nvPr>
        </p:nvSpPr>
        <p:spPr/>
        <p:txBody>
          <a:bodyPr/>
          <a:lstStyle/>
          <a:p>
            <a:fld id="{8B7A305C-BB1A-4813-A9B1-1A75F15250BB}" type="slidenum">
              <a:rPr lang="fr-FR" smtClean="0"/>
              <a:pPr/>
              <a:t>15</a:t>
            </a:fld>
            <a:endParaRPr lang="fr-FR" dirty="0"/>
          </a:p>
        </p:txBody>
      </p:sp>
    </p:spTree>
    <p:extLst>
      <p:ext uri="{BB962C8B-B14F-4D97-AF65-F5344CB8AC3E}">
        <p14:creationId xmlns:p14="http://schemas.microsoft.com/office/powerpoint/2010/main" val="398676541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a:t>. </a:t>
            </a:r>
          </a:p>
        </p:txBody>
      </p:sp>
      <p:sp>
        <p:nvSpPr>
          <p:cNvPr id="4" name="Espace réservé du numéro de diapositive 3"/>
          <p:cNvSpPr>
            <a:spLocks noGrp="1"/>
          </p:cNvSpPr>
          <p:nvPr>
            <p:ph type="sldNum" sz="quarter" idx="10"/>
          </p:nvPr>
        </p:nvSpPr>
        <p:spPr/>
        <p:txBody>
          <a:bodyPr/>
          <a:lstStyle/>
          <a:p>
            <a:fld id="{8B7A305C-BB1A-4813-A9B1-1A75F15250BB}" type="slidenum">
              <a:rPr lang="fr-FR" smtClean="0"/>
              <a:pPr/>
              <a:t>16</a:t>
            </a:fld>
            <a:endParaRPr lang="fr-FR" dirty="0"/>
          </a:p>
        </p:txBody>
      </p:sp>
      <p:sp>
        <p:nvSpPr>
          <p:cNvPr id="5" name="ZoneTexte 4">
            <a:extLst>
              <a:ext uri="{FF2B5EF4-FFF2-40B4-BE49-F238E27FC236}">
                <a16:creationId xmlns:a16="http://schemas.microsoft.com/office/drawing/2014/main" id="{DF5FACF5-F296-FAF3-D127-E677CC13564C}"/>
              </a:ext>
            </a:extLst>
          </p:cNvPr>
          <p:cNvSpPr txBox="1"/>
          <p:nvPr/>
        </p:nvSpPr>
        <p:spPr>
          <a:xfrm>
            <a:off x="1200908" y="5293202"/>
            <a:ext cx="4717134" cy="935354"/>
          </a:xfrm>
          <a:prstGeom prst="rect">
            <a:avLst/>
          </a:prstGeom>
          <a:noFill/>
        </p:spPr>
        <p:txBody>
          <a:bodyPr wrap="square" lIns="92264" tIns="46132" rIns="92264" bIns="46132" rtlCol="0">
            <a:spAutoFit/>
          </a:bodyPr>
          <a:lstStyle/>
          <a:p>
            <a:r>
              <a:rPr lang="fr-FR" dirty="0"/>
              <a:t>A souligner  : près de 900 enfants ou adultes ont bénéficié des ailes du Sourire en 2023, sur 99 Journée.</a:t>
            </a:r>
          </a:p>
        </p:txBody>
      </p:sp>
    </p:spTree>
    <p:extLst>
      <p:ext uri="{BB962C8B-B14F-4D97-AF65-F5344CB8AC3E}">
        <p14:creationId xmlns:p14="http://schemas.microsoft.com/office/powerpoint/2010/main" val="362340292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8B7A305C-BB1A-4813-A9B1-1A75F15250BB}" type="slidenum">
              <a:rPr lang="fr-FR" smtClean="0"/>
              <a:pPr/>
              <a:t>17</a:t>
            </a:fld>
            <a:endParaRPr lang="fr-FR" dirty="0"/>
          </a:p>
        </p:txBody>
      </p:sp>
    </p:spTree>
    <p:extLst>
      <p:ext uri="{BB962C8B-B14F-4D97-AF65-F5344CB8AC3E}">
        <p14:creationId xmlns:p14="http://schemas.microsoft.com/office/powerpoint/2010/main" val="263745433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8B7A305C-BB1A-4813-A9B1-1A75F15250BB}" type="slidenum">
              <a:rPr lang="fr-FR" smtClean="0"/>
              <a:pPr/>
              <a:t>18</a:t>
            </a:fld>
            <a:endParaRPr lang="fr-FR" dirty="0"/>
          </a:p>
        </p:txBody>
      </p:sp>
    </p:spTree>
    <p:extLst>
      <p:ext uri="{BB962C8B-B14F-4D97-AF65-F5344CB8AC3E}">
        <p14:creationId xmlns:p14="http://schemas.microsoft.com/office/powerpoint/2010/main" val="8733190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a:p>
            <a:r>
              <a:rPr lang="fr-FR" dirty="0"/>
              <a:t>Voici les hypothèse retenues, pour cet exercice comportant cette année de forts aléas, notamment sur Mission avions</a:t>
            </a:r>
          </a:p>
          <a:p>
            <a:endParaRPr lang="fr-FR" dirty="0"/>
          </a:p>
          <a:p>
            <a:r>
              <a:rPr lang="fr-FR" dirty="0"/>
              <a:t>Inversement le Projet drone vient apporter de l’activité et quelques certitudes pour 2024, puisque au moins cette année son budget devrait être équilibré et nous avons déjà reçu l’argent. </a:t>
            </a:r>
          </a:p>
          <a:p>
            <a:endParaRPr lang="fr-FR" dirty="0"/>
          </a:p>
          <a:p>
            <a:endParaRPr lang="fr-FR" dirty="0"/>
          </a:p>
        </p:txBody>
      </p:sp>
      <p:sp>
        <p:nvSpPr>
          <p:cNvPr id="4" name="Espace réservé du numéro de diapositive 3"/>
          <p:cNvSpPr>
            <a:spLocks noGrp="1"/>
          </p:cNvSpPr>
          <p:nvPr>
            <p:ph type="sldNum" sz="quarter" idx="10"/>
          </p:nvPr>
        </p:nvSpPr>
        <p:spPr/>
        <p:txBody>
          <a:bodyPr/>
          <a:lstStyle/>
          <a:p>
            <a:fld id="{8B7A305C-BB1A-4813-A9B1-1A75F15250BB}" type="slidenum">
              <a:rPr lang="fr-FR" smtClean="0"/>
              <a:pPr/>
              <a:t>19</a:t>
            </a:fld>
            <a:endParaRPr lang="fr-FR" dirty="0"/>
          </a:p>
        </p:txBody>
      </p:sp>
    </p:spTree>
    <p:extLst>
      <p:ext uri="{BB962C8B-B14F-4D97-AF65-F5344CB8AC3E}">
        <p14:creationId xmlns:p14="http://schemas.microsoft.com/office/powerpoint/2010/main" val="39563504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13351E-40B6-DFBE-24FB-7269E074851B}"/>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A3BE6C06-3125-A1A6-A864-F2893CA5E419}"/>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F1CFE5D1-BEF5-C1F9-4E3C-DC31CE49A656}"/>
              </a:ext>
            </a:extLst>
          </p:cNvPr>
          <p:cNvSpPr>
            <a:spLocks noGrp="1"/>
          </p:cNvSpPr>
          <p:nvPr>
            <p:ph type="body" idx="1"/>
          </p:nvPr>
        </p:nvSpPr>
        <p:spPr/>
        <p:txBody>
          <a:bodyPr/>
          <a:lstStyle/>
          <a:p>
            <a:endParaRPr lang="fr-FR" dirty="0"/>
          </a:p>
          <a:p>
            <a:r>
              <a:rPr lang="fr-FR" dirty="0"/>
              <a:t>L’année 2023 se termine avec un résultat courant négatif à 335 k€,  en retrait de plus de  450 k€ sur 2022. </a:t>
            </a:r>
          </a:p>
          <a:p>
            <a:endParaRPr lang="fr-FR" dirty="0"/>
          </a:p>
          <a:p>
            <a:r>
              <a:rPr lang="fr-FR" dirty="0"/>
              <a:t>L’utilisation de fonds dédiés antérieurs permet de réduire ce déficit à 89k€</a:t>
            </a:r>
          </a:p>
          <a:p>
            <a:endParaRPr lang="fr-FR" dirty="0"/>
          </a:p>
          <a:p>
            <a:r>
              <a:rPr lang="fr-FR" dirty="0"/>
              <a:t>La trésorerie hors fonds dédiés et subvention drones est de 2, 08 millions. </a:t>
            </a:r>
          </a:p>
          <a:p>
            <a:endParaRPr lang="fr-FR" dirty="0"/>
          </a:p>
        </p:txBody>
      </p:sp>
      <p:sp>
        <p:nvSpPr>
          <p:cNvPr id="4" name="Espace réservé du numéro de diapositive 3">
            <a:extLst>
              <a:ext uri="{FF2B5EF4-FFF2-40B4-BE49-F238E27FC236}">
                <a16:creationId xmlns:a16="http://schemas.microsoft.com/office/drawing/2014/main" id="{AB7ADD65-9452-790B-7BF1-2957AC0EEBEB}"/>
              </a:ext>
            </a:extLst>
          </p:cNvPr>
          <p:cNvSpPr>
            <a:spLocks noGrp="1"/>
          </p:cNvSpPr>
          <p:nvPr>
            <p:ph type="sldNum" sz="quarter" idx="5"/>
          </p:nvPr>
        </p:nvSpPr>
        <p:spPr/>
        <p:txBody>
          <a:bodyPr/>
          <a:lstStyle/>
          <a:p>
            <a:fld id="{8B7A305C-BB1A-4813-A9B1-1A75F15250BB}" type="slidenum">
              <a:rPr lang="fr-FR" smtClean="0"/>
              <a:pPr/>
              <a:t>2</a:t>
            </a:fld>
            <a:endParaRPr lang="fr-FR" dirty="0"/>
          </a:p>
        </p:txBody>
      </p:sp>
    </p:spTree>
    <p:extLst>
      <p:ext uri="{BB962C8B-B14F-4D97-AF65-F5344CB8AC3E}">
        <p14:creationId xmlns:p14="http://schemas.microsoft.com/office/powerpoint/2010/main" val="146757621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a:xfrm>
            <a:off x="767359" y="4750543"/>
            <a:ext cx="5505450" cy="4501278"/>
          </a:xfrm>
        </p:spPr>
        <p:txBody>
          <a:bodyPr/>
          <a:lstStyle/>
          <a:p>
            <a:r>
              <a:rPr lang="fr-FR" dirty="0"/>
              <a:t>Un tour d’horizon des ressources budgétées : </a:t>
            </a:r>
          </a:p>
          <a:p>
            <a:endParaRPr lang="fr-FR" dirty="0"/>
          </a:p>
          <a:p>
            <a:r>
              <a:rPr lang="fr-FR" dirty="0"/>
              <a:t>.</a:t>
            </a:r>
          </a:p>
        </p:txBody>
      </p:sp>
      <p:sp>
        <p:nvSpPr>
          <p:cNvPr id="4" name="Espace réservé du numéro de diapositive 3"/>
          <p:cNvSpPr>
            <a:spLocks noGrp="1"/>
          </p:cNvSpPr>
          <p:nvPr>
            <p:ph type="sldNum" sz="quarter" idx="10"/>
          </p:nvPr>
        </p:nvSpPr>
        <p:spPr/>
        <p:txBody>
          <a:bodyPr/>
          <a:lstStyle/>
          <a:p>
            <a:fld id="{8B7A305C-BB1A-4813-A9B1-1A75F15250BB}" type="slidenum">
              <a:rPr lang="fr-FR" smtClean="0"/>
              <a:pPr/>
              <a:t>20</a:t>
            </a:fld>
            <a:endParaRPr lang="fr-FR" dirty="0"/>
          </a:p>
        </p:txBody>
      </p:sp>
    </p:spTree>
    <p:extLst>
      <p:ext uri="{BB962C8B-B14F-4D97-AF65-F5344CB8AC3E}">
        <p14:creationId xmlns:p14="http://schemas.microsoft.com/office/powerpoint/2010/main" val="392620382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a:t>Pour cet exercice de haute voltige, voire très volatile, c’est ce que je peux faire de mieux à ce stade.</a:t>
            </a:r>
          </a:p>
          <a:p>
            <a:endParaRPr lang="fr-FR" dirty="0"/>
          </a:p>
          <a:p>
            <a:r>
              <a:rPr lang="fr-FR" dirty="0"/>
              <a:t>Il nous faudra faire un réestimé en juillet et /ou septembre, car les couts avions peuvent déraper, et les dons ne pas suivre les niveau 2023.</a:t>
            </a:r>
          </a:p>
          <a:p>
            <a:endParaRPr lang="fr-FR" dirty="0"/>
          </a:p>
          <a:p>
            <a:r>
              <a:rPr lang="fr-FR" dirty="0"/>
              <a:t>A ce stade la perte courante est équilibré par la plus value sur la vente d’un avion en septembre 2024. ce qui laisse un excèdent net / </a:t>
            </a:r>
            <a:r>
              <a:rPr lang="fr-FR" dirty="0" err="1"/>
              <a:t>éuilibre</a:t>
            </a:r>
            <a:r>
              <a:rPr lang="fr-FR" dirty="0"/>
              <a:t> de 15k€ </a:t>
            </a:r>
            <a:r>
              <a:rPr lang="fr-FR" dirty="0" err="1"/>
              <a:t>prèvu</a:t>
            </a:r>
            <a:r>
              <a:rPr lang="fr-FR" dirty="0"/>
              <a:t>.</a:t>
            </a:r>
          </a:p>
          <a:p>
            <a:endParaRPr lang="fr-FR" dirty="0"/>
          </a:p>
          <a:p>
            <a:r>
              <a:rPr lang="fr-FR" dirty="0"/>
              <a:t>Certains peuvent s’étonner de la progression de la trésorerie hors drone et fond dédiés, mais c’est par le double effet de la baisse du solde drone ( 320k€ </a:t>
            </a:r>
            <a:r>
              <a:rPr lang="fr-FR" dirty="0" err="1"/>
              <a:t>versu</a:t>
            </a:r>
            <a:r>
              <a:rPr lang="fr-FR" dirty="0"/>
              <a:t> 970 </a:t>
            </a:r>
            <a:r>
              <a:rPr lang="fr-FR" dirty="0" err="1"/>
              <a:t>ke</a:t>
            </a:r>
            <a:r>
              <a:rPr lang="fr-FR" dirty="0"/>
              <a:t>)</a:t>
            </a:r>
          </a:p>
          <a:p>
            <a:r>
              <a:rPr lang="fr-FR" dirty="0"/>
              <a:t>Et de la vente net des remboursement d’emprunt et des frais de vente  d’un avion ( qui laisserais environ 850k€ de cash net).</a:t>
            </a:r>
          </a:p>
        </p:txBody>
      </p:sp>
      <p:sp>
        <p:nvSpPr>
          <p:cNvPr id="4" name="Espace réservé du numéro de diapositive 3"/>
          <p:cNvSpPr>
            <a:spLocks noGrp="1"/>
          </p:cNvSpPr>
          <p:nvPr>
            <p:ph type="sldNum" sz="quarter" idx="10"/>
          </p:nvPr>
        </p:nvSpPr>
        <p:spPr/>
        <p:txBody>
          <a:bodyPr/>
          <a:lstStyle/>
          <a:p>
            <a:fld id="{8B7A305C-BB1A-4813-A9B1-1A75F15250BB}" type="slidenum">
              <a:rPr lang="fr-FR" smtClean="0"/>
              <a:pPr/>
              <a:t>21</a:t>
            </a:fld>
            <a:endParaRPr lang="fr-FR" dirty="0"/>
          </a:p>
        </p:txBody>
      </p:sp>
    </p:spTree>
    <p:extLst>
      <p:ext uri="{BB962C8B-B14F-4D97-AF65-F5344CB8AC3E}">
        <p14:creationId xmlns:p14="http://schemas.microsoft.com/office/powerpoint/2010/main" val="106445933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8B7A305C-BB1A-4813-A9B1-1A75F15250BB}" type="slidenum">
              <a:rPr lang="fr-FR" smtClean="0"/>
              <a:pPr/>
              <a:t>22</a:t>
            </a:fld>
            <a:endParaRPr lang="fr-FR" dirty="0"/>
          </a:p>
        </p:txBody>
      </p:sp>
    </p:spTree>
    <p:extLst>
      <p:ext uri="{BB962C8B-B14F-4D97-AF65-F5344CB8AC3E}">
        <p14:creationId xmlns:p14="http://schemas.microsoft.com/office/powerpoint/2010/main" val="149146165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930620B-7D06-D144-7D2E-9CC6BAC99749}"/>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380E48DF-0C9F-8FA7-8C08-0AD1739B2116}"/>
              </a:ext>
            </a:extLst>
          </p:cNvPr>
          <p:cNvSpPr>
            <a:spLocks noGrp="1" noRot="1" noChangeAspect="1"/>
          </p:cNvSpPr>
          <p:nvPr>
            <p:ph type="sldImg"/>
          </p:nvPr>
        </p:nvSpPr>
        <p:spPr/>
      </p:sp>
      <p:sp>
        <p:nvSpPr>
          <p:cNvPr id="3" name="Espace réservé des commentaires 2">
            <a:extLst>
              <a:ext uri="{FF2B5EF4-FFF2-40B4-BE49-F238E27FC236}">
                <a16:creationId xmlns:a16="http://schemas.microsoft.com/office/drawing/2014/main" id="{7E18BE52-87C6-F48A-F323-27EFD7FA79CB}"/>
              </a:ext>
            </a:extLst>
          </p:cNvPr>
          <p:cNvSpPr>
            <a:spLocks noGrp="1"/>
          </p:cNvSpPr>
          <p:nvPr>
            <p:ph type="body" idx="1"/>
          </p:nvPr>
        </p:nvSpPr>
        <p:spPr/>
        <p:txBody>
          <a:bodyPr/>
          <a:lstStyle/>
          <a:p>
            <a:r>
              <a:rPr lang="fr-FR" dirty="0"/>
              <a:t>Si on compare le réalisé 2023 au budget 2023,  On a des ressources et des charges en forte baisse par rapport  au budget, mais avec un fort effet ciseaux  entre les deux et donc un résultat très inférieur.</a:t>
            </a:r>
          </a:p>
          <a:p>
            <a:endParaRPr lang="fr-FR" dirty="0"/>
          </a:p>
        </p:txBody>
      </p:sp>
      <p:sp>
        <p:nvSpPr>
          <p:cNvPr id="4" name="Espace réservé du numéro de diapositive 3">
            <a:extLst>
              <a:ext uri="{FF2B5EF4-FFF2-40B4-BE49-F238E27FC236}">
                <a16:creationId xmlns:a16="http://schemas.microsoft.com/office/drawing/2014/main" id="{5F1E54EE-7811-2BF1-EAF2-0A23B5A479CE}"/>
              </a:ext>
            </a:extLst>
          </p:cNvPr>
          <p:cNvSpPr>
            <a:spLocks noGrp="1"/>
          </p:cNvSpPr>
          <p:nvPr>
            <p:ph type="sldNum" sz="quarter" idx="10"/>
          </p:nvPr>
        </p:nvSpPr>
        <p:spPr/>
        <p:txBody>
          <a:bodyPr/>
          <a:lstStyle/>
          <a:p>
            <a:fld id="{8B7A305C-BB1A-4813-A9B1-1A75F15250BB}" type="slidenum">
              <a:rPr lang="fr-FR" smtClean="0"/>
              <a:pPr/>
              <a:t>23</a:t>
            </a:fld>
            <a:endParaRPr lang="fr-FR" dirty="0"/>
          </a:p>
        </p:txBody>
      </p:sp>
    </p:spTree>
    <p:extLst>
      <p:ext uri="{BB962C8B-B14F-4D97-AF65-F5344CB8AC3E}">
        <p14:creationId xmlns:p14="http://schemas.microsoft.com/office/powerpoint/2010/main" val="40874364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a:p>
            <a:r>
              <a:rPr lang="fr-FR" dirty="0"/>
              <a:t>L’année 2023 se termine avec un résultat courant négatif à 335 k€,  en retrait de plus de  450 k€ sur 2022. </a:t>
            </a:r>
          </a:p>
          <a:p>
            <a:endParaRPr lang="fr-FR" dirty="0"/>
          </a:p>
          <a:p>
            <a:r>
              <a:rPr lang="fr-FR" dirty="0"/>
              <a:t>L’utilisation de fonds dédiés antérieurs permet de réduire ce déficit à 89k€</a:t>
            </a:r>
          </a:p>
          <a:p>
            <a:endParaRPr lang="fr-FR" dirty="0"/>
          </a:p>
          <a:p>
            <a:r>
              <a:rPr lang="fr-FR" dirty="0"/>
              <a:t>La trésorerie hors fonds dédiés et subvention drones est de 2, 08 millions. </a:t>
            </a:r>
          </a:p>
          <a:p>
            <a:endParaRPr lang="fr-FR" dirty="0"/>
          </a:p>
        </p:txBody>
      </p:sp>
      <p:sp>
        <p:nvSpPr>
          <p:cNvPr id="4" name="Espace réservé du numéro de diapositive 3"/>
          <p:cNvSpPr>
            <a:spLocks noGrp="1"/>
          </p:cNvSpPr>
          <p:nvPr>
            <p:ph type="sldNum" sz="quarter" idx="5"/>
          </p:nvPr>
        </p:nvSpPr>
        <p:spPr/>
        <p:txBody>
          <a:bodyPr/>
          <a:lstStyle/>
          <a:p>
            <a:fld id="{8B7A305C-BB1A-4813-A9B1-1A75F15250BB}" type="slidenum">
              <a:rPr lang="fr-FR" smtClean="0"/>
              <a:pPr/>
              <a:t>3</a:t>
            </a:fld>
            <a:endParaRPr lang="fr-FR" dirty="0"/>
          </a:p>
        </p:txBody>
      </p:sp>
    </p:spTree>
    <p:extLst>
      <p:ext uri="{BB962C8B-B14F-4D97-AF65-F5344CB8AC3E}">
        <p14:creationId xmlns:p14="http://schemas.microsoft.com/office/powerpoint/2010/main" val="41384429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a:xfrm>
            <a:off x="688180" y="4751307"/>
            <a:ext cx="5505450" cy="4501278"/>
          </a:xfrm>
        </p:spPr>
        <p:txBody>
          <a:bodyPr/>
          <a:lstStyle/>
          <a:p>
            <a:endParaRPr lang="fr-FR" sz="1400" dirty="0"/>
          </a:p>
          <a:p>
            <a:r>
              <a:rPr lang="fr-FR" sz="1400" dirty="0"/>
              <a:t>Les recettes sont en baisse de 15,5 %, sous l’effet de la baisse des recettes UNHAS</a:t>
            </a:r>
          </a:p>
          <a:p>
            <a:endParaRPr lang="fr-FR" sz="1400" dirty="0"/>
          </a:p>
          <a:p>
            <a:endParaRPr lang="fr-FR" sz="1400" dirty="0"/>
          </a:p>
        </p:txBody>
      </p:sp>
      <p:sp>
        <p:nvSpPr>
          <p:cNvPr id="4" name="Espace réservé du numéro de diapositive 3"/>
          <p:cNvSpPr>
            <a:spLocks noGrp="1"/>
          </p:cNvSpPr>
          <p:nvPr>
            <p:ph type="sldNum" sz="quarter" idx="10"/>
          </p:nvPr>
        </p:nvSpPr>
        <p:spPr/>
        <p:txBody>
          <a:bodyPr/>
          <a:lstStyle/>
          <a:p>
            <a:fld id="{8B7A305C-BB1A-4813-A9B1-1A75F15250BB}" type="slidenum">
              <a:rPr lang="fr-FR" smtClean="0"/>
              <a:pPr/>
              <a:t>4</a:t>
            </a:fld>
            <a:endParaRPr lang="fr-FR" dirty="0"/>
          </a:p>
        </p:txBody>
      </p:sp>
    </p:spTree>
    <p:extLst>
      <p:ext uri="{BB962C8B-B14F-4D97-AF65-F5344CB8AC3E}">
        <p14:creationId xmlns:p14="http://schemas.microsoft.com/office/powerpoint/2010/main" val="24227756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sz="1400" dirty="0"/>
          </a:p>
          <a:p>
            <a:r>
              <a:rPr lang="fr-FR" sz="1400" dirty="0"/>
              <a:t>La baisse des contributions financières est due au fait qu’en 2023, ASF Belgique n’a pas pu renouveler sa contribution de 80k€</a:t>
            </a:r>
          </a:p>
          <a:p>
            <a:endParaRPr lang="fr-FR" sz="1400" dirty="0"/>
          </a:p>
          <a:p>
            <a:r>
              <a:rPr lang="fr-FR" sz="1400" dirty="0"/>
              <a:t>Dans les autres recettes, figure 153k€ de dons Km en augmentation.</a:t>
            </a:r>
          </a:p>
          <a:p>
            <a:endParaRPr lang="fr-FR" sz="1400" dirty="0"/>
          </a:p>
        </p:txBody>
      </p:sp>
      <p:sp>
        <p:nvSpPr>
          <p:cNvPr id="4" name="Espace réservé du numéro de diapositive 3"/>
          <p:cNvSpPr>
            <a:spLocks noGrp="1"/>
          </p:cNvSpPr>
          <p:nvPr>
            <p:ph type="sldNum" sz="quarter" idx="10"/>
          </p:nvPr>
        </p:nvSpPr>
        <p:spPr/>
        <p:txBody>
          <a:bodyPr/>
          <a:lstStyle/>
          <a:p>
            <a:fld id="{8B7A305C-BB1A-4813-A9B1-1A75F15250BB}" type="slidenum">
              <a:rPr lang="fr-FR" smtClean="0"/>
              <a:pPr/>
              <a:t>5</a:t>
            </a:fld>
            <a:endParaRPr lang="fr-FR" dirty="0"/>
          </a:p>
        </p:txBody>
      </p:sp>
    </p:spTree>
    <p:extLst>
      <p:ext uri="{BB962C8B-B14F-4D97-AF65-F5344CB8AC3E}">
        <p14:creationId xmlns:p14="http://schemas.microsoft.com/office/powerpoint/2010/main" val="29607767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sz="1400" dirty="0"/>
          </a:p>
          <a:p>
            <a:r>
              <a:rPr lang="fr-FR" sz="1400" dirty="0"/>
              <a:t>Les charges de personnel comprennent le coût du personnel mis à disposition.</a:t>
            </a:r>
          </a:p>
          <a:p>
            <a:r>
              <a:rPr lang="fr-FR" sz="1400" dirty="0"/>
              <a:t>Les coûts avions comprend la maintenance, la variation du stock, la formation des pilotes et les autres frais aériens comme les assurances et la certification de navigabilité.</a:t>
            </a:r>
          </a:p>
          <a:p>
            <a:endParaRPr lang="fr-FR" sz="1400" dirty="0"/>
          </a:p>
          <a:p>
            <a:r>
              <a:rPr lang="fr-FR" sz="1400" dirty="0"/>
              <a:t>La baisse des frais de déplacement s’explique, certes pas la suspension des opérations à Bangui, mais aussi par l’effet de l’utilisation de dons de miles en forte augmentation.</a:t>
            </a:r>
          </a:p>
          <a:p>
            <a:endParaRPr lang="fr-FR" sz="1400" dirty="0"/>
          </a:p>
          <a:p>
            <a:endParaRPr lang="fr-FR" sz="1400" dirty="0"/>
          </a:p>
          <a:p>
            <a:endParaRPr lang="fr-FR" sz="1400" dirty="0"/>
          </a:p>
        </p:txBody>
      </p:sp>
      <p:sp>
        <p:nvSpPr>
          <p:cNvPr id="4" name="Espace réservé du numéro de diapositive 3"/>
          <p:cNvSpPr>
            <a:spLocks noGrp="1"/>
          </p:cNvSpPr>
          <p:nvPr>
            <p:ph type="sldNum" sz="quarter" idx="10"/>
          </p:nvPr>
        </p:nvSpPr>
        <p:spPr/>
        <p:txBody>
          <a:bodyPr/>
          <a:lstStyle/>
          <a:p>
            <a:fld id="{8B7A305C-BB1A-4813-A9B1-1A75F15250BB}" type="slidenum">
              <a:rPr lang="fr-FR" smtClean="0"/>
              <a:pPr/>
              <a:t>6</a:t>
            </a:fld>
            <a:endParaRPr lang="fr-FR" dirty="0"/>
          </a:p>
        </p:txBody>
      </p:sp>
    </p:spTree>
    <p:extLst>
      <p:ext uri="{BB962C8B-B14F-4D97-AF65-F5344CB8AC3E}">
        <p14:creationId xmlns:p14="http://schemas.microsoft.com/office/powerpoint/2010/main" val="15508306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a:p>
            <a:r>
              <a:rPr lang="fr-FR" dirty="0"/>
              <a:t>La hausse des charges de personnel  de 5% s’explique par celle des rémunérations  et de couts de mise à disposition, inversement les charges baissent effet base 2022 sur de provisions. </a:t>
            </a:r>
          </a:p>
          <a:p>
            <a:endParaRPr lang="fr-FR" dirty="0"/>
          </a:p>
          <a:p>
            <a:r>
              <a:rPr lang="fr-FR" dirty="0"/>
              <a:t>Les coûts avions baissent d’un peu plus de 10% pour les raison déjà évoqués</a:t>
            </a:r>
          </a:p>
          <a:p>
            <a:endParaRPr lang="fr-FR" dirty="0"/>
          </a:p>
          <a:p>
            <a:r>
              <a:rPr lang="fr-FR" dirty="0"/>
              <a:t>Idem pour Les amortissements : </a:t>
            </a:r>
          </a:p>
          <a:p>
            <a:r>
              <a:rPr lang="fr-FR" dirty="0"/>
              <a:t>	moindre amortissement moteur du JE</a:t>
            </a:r>
          </a:p>
          <a:p>
            <a:r>
              <a:rPr lang="fr-FR" dirty="0"/>
              <a:t>	amortissement coque de 2 avions versus 3 en 2022, mais avec un coût 	unitaire moyen plus important</a:t>
            </a:r>
          </a:p>
          <a:p>
            <a:endParaRPr lang="fr-FR" dirty="0"/>
          </a:p>
        </p:txBody>
      </p:sp>
      <p:sp>
        <p:nvSpPr>
          <p:cNvPr id="4" name="Espace réservé du numéro de diapositive 3"/>
          <p:cNvSpPr>
            <a:spLocks noGrp="1"/>
          </p:cNvSpPr>
          <p:nvPr>
            <p:ph type="sldNum" sz="quarter" idx="10"/>
          </p:nvPr>
        </p:nvSpPr>
        <p:spPr/>
        <p:txBody>
          <a:bodyPr/>
          <a:lstStyle/>
          <a:p>
            <a:fld id="{8B7A305C-BB1A-4813-A9B1-1A75F15250BB}" type="slidenum">
              <a:rPr lang="fr-FR" smtClean="0"/>
              <a:pPr/>
              <a:t>7</a:t>
            </a:fld>
            <a:endParaRPr lang="fr-FR" dirty="0"/>
          </a:p>
        </p:txBody>
      </p:sp>
    </p:spTree>
    <p:extLst>
      <p:ext uri="{BB962C8B-B14F-4D97-AF65-F5344CB8AC3E}">
        <p14:creationId xmlns:p14="http://schemas.microsoft.com/office/powerpoint/2010/main" val="126735234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a:t>Si on compare le réalisé 2023 au budget 2023,  On a des ressources et des charges en forte baisse par rapport  au budget, mais avec un fort effet ciseaux  entre les deux et donc un résultat très inférieur.</a:t>
            </a:r>
          </a:p>
          <a:p>
            <a:endParaRPr lang="fr-FR" dirty="0"/>
          </a:p>
        </p:txBody>
      </p:sp>
      <p:sp>
        <p:nvSpPr>
          <p:cNvPr id="4" name="Espace réservé du numéro de diapositive 3"/>
          <p:cNvSpPr>
            <a:spLocks noGrp="1"/>
          </p:cNvSpPr>
          <p:nvPr>
            <p:ph type="sldNum" sz="quarter" idx="10"/>
          </p:nvPr>
        </p:nvSpPr>
        <p:spPr/>
        <p:txBody>
          <a:bodyPr/>
          <a:lstStyle/>
          <a:p>
            <a:fld id="{8B7A305C-BB1A-4813-A9B1-1A75F15250BB}" type="slidenum">
              <a:rPr lang="fr-FR" smtClean="0"/>
              <a:pPr/>
              <a:t>8</a:t>
            </a:fld>
            <a:endParaRPr lang="fr-FR" dirty="0"/>
          </a:p>
        </p:txBody>
      </p:sp>
    </p:spTree>
    <p:extLst>
      <p:ext uri="{BB962C8B-B14F-4D97-AF65-F5344CB8AC3E}">
        <p14:creationId xmlns:p14="http://schemas.microsoft.com/office/powerpoint/2010/main" val="591539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a:t>Ce tableau montre la variation des fonds dédiés d’une année sur l’autre.</a:t>
            </a:r>
          </a:p>
          <a:p>
            <a:r>
              <a:rPr lang="fr-FR" dirty="0"/>
              <a:t>Au passif du bilan au 31 décembre 2022, nous avions une dette vis-à-vis de nos donateurs de 505 K euros sur lesquels on a prélevé 357 k euros pour financer des missions qui n’avaient les ressources nécessaires en 2023 pour couvrir la totalité de leurs charges.</a:t>
            </a:r>
          </a:p>
          <a:p>
            <a:endParaRPr lang="fr-FR" dirty="0"/>
          </a:p>
          <a:p>
            <a:r>
              <a:rPr lang="fr-FR" dirty="0"/>
              <a:t>Nous avons reporté 52 k euros en fonds dédiés principalement chez la mission Ailes de l’avenir et un solde non utilisé pour le séisme en Turquie.</a:t>
            </a:r>
          </a:p>
          <a:p>
            <a:endParaRPr lang="fr-FR" dirty="0"/>
          </a:p>
          <a:p>
            <a:r>
              <a:rPr lang="fr-FR" dirty="0"/>
              <a:t>Enfin, le montant cumulé de fonds dédiés 200k€ est  indisponible en trésorerie pour autre chose que ce pourquoi ils ont été donnés. </a:t>
            </a:r>
          </a:p>
          <a:p>
            <a:r>
              <a:rPr lang="fr-FR" dirty="0"/>
              <a:t> </a:t>
            </a:r>
          </a:p>
        </p:txBody>
      </p:sp>
      <p:sp>
        <p:nvSpPr>
          <p:cNvPr id="4" name="Espace réservé du numéro de diapositive 3"/>
          <p:cNvSpPr>
            <a:spLocks noGrp="1"/>
          </p:cNvSpPr>
          <p:nvPr>
            <p:ph type="sldNum" sz="quarter" idx="10"/>
          </p:nvPr>
        </p:nvSpPr>
        <p:spPr/>
        <p:txBody>
          <a:bodyPr/>
          <a:lstStyle/>
          <a:p>
            <a:fld id="{8B7A305C-BB1A-4813-A9B1-1A75F15250BB}" type="slidenum">
              <a:rPr lang="fr-FR" smtClean="0"/>
              <a:pPr/>
              <a:t>9</a:t>
            </a:fld>
            <a:endParaRPr lang="fr-FR" dirty="0"/>
          </a:p>
        </p:txBody>
      </p:sp>
    </p:spTree>
    <p:extLst>
      <p:ext uri="{BB962C8B-B14F-4D97-AF65-F5344CB8AC3E}">
        <p14:creationId xmlns:p14="http://schemas.microsoft.com/office/powerpoint/2010/main" val="28778778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Cover">
    <p:spTree>
      <p:nvGrpSpPr>
        <p:cNvPr id="1" name=""/>
        <p:cNvGrpSpPr/>
        <p:nvPr/>
      </p:nvGrpSpPr>
      <p:grpSpPr>
        <a:xfrm>
          <a:off x="0" y="0"/>
          <a:ext cx="0" cy="0"/>
          <a:chOff x="0" y="0"/>
          <a:chExt cx="0" cy="0"/>
        </a:xfrm>
      </p:grpSpPr>
      <p:sp>
        <p:nvSpPr>
          <p:cNvPr id="3" name="Triangle rectangle 2"/>
          <p:cNvSpPr/>
          <p:nvPr userDrawn="1"/>
        </p:nvSpPr>
        <p:spPr>
          <a:xfrm flipH="1">
            <a:off x="11302" y="0"/>
            <a:ext cx="9132698" cy="6858000"/>
          </a:xfrm>
          <a:prstGeom prst="rtTriangle">
            <a:avLst/>
          </a:prstGeom>
          <a:solidFill>
            <a:srgbClr val="83D0F5">
              <a:alpha val="2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 name="Triangle rectangle 1"/>
          <p:cNvSpPr/>
          <p:nvPr userDrawn="1"/>
        </p:nvSpPr>
        <p:spPr>
          <a:xfrm>
            <a:off x="0" y="2520280"/>
            <a:ext cx="3131840" cy="4365104"/>
          </a:xfrm>
          <a:prstGeom prst="rtTriangle">
            <a:avLst/>
          </a:prstGeom>
          <a:solidFill>
            <a:srgbClr val="1B98C0">
              <a:alpha val="5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pic>
        <p:nvPicPr>
          <p:cNvPr id="5" name="Picture 2"/>
          <p:cNvPicPr>
            <a:picLocks noChangeAspect="1" noChangeArrowheads="1"/>
          </p:cNvPicPr>
          <p:nvPr userDrawn="1"/>
        </p:nvPicPr>
        <p:blipFill>
          <a:blip cstate="print">
            <a:extLst>
              <a:ext uri="{28A0092B-C50C-407E-A947-70E740481C1C}">
                <a14:useLocalDpi xmlns:a14="http://schemas.microsoft.com/office/drawing/2010/main" val="0"/>
              </a:ext>
            </a:extLst>
          </a:blip>
          <a:srcRect/>
          <a:stretch>
            <a:fillRect/>
          </a:stretch>
        </p:blipFill>
        <p:spPr bwMode="auto">
          <a:xfrm>
            <a:off x="395536" y="260648"/>
            <a:ext cx="2095252" cy="20768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itre 1"/>
          <p:cNvSpPr txBox="1">
            <a:spLocks/>
          </p:cNvSpPr>
          <p:nvPr userDrawn="1"/>
        </p:nvSpPr>
        <p:spPr>
          <a:xfrm>
            <a:off x="2339752" y="5013176"/>
            <a:ext cx="6840760" cy="576064"/>
          </a:xfrm>
          <a:prstGeom prst="rect">
            <a:avLst/>
          </a:prstGeom>
          <a:noFill/>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spcBef>
                <a:spcPts val="300"/>
              </a:spcBef>
            </a:pPr>
            <a:r>
              <a:rPr lang="fr-FR" sz="3600" b="1" i="1" dirty="0">
                <a:solidFill>
                  <a:srgbClr val="1B98C0"/>
                </a:solidFill>
              </a:rPr>
              <a:t>Les Ailes de l’Humanitaire</a:t>
            </a:r>
          </a:p>
        </p:txBody>
      </p:sp>
    </p:spTree>
    <p:extLst>
      <p:ext uri="{BB962C8B-B14F-4D97-AF65-F5344CB8AC3E}">
        <p14:creationId xmlns:p14="http://schemas.microsoft.com/office/powerpoint/2010/main" val="13552785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a:lstStyle>
            <a:lvl1pPr>
              <a:defRPr>
                <a:solidFill>
                  <a:srgbClr val="1B98C0"/>
                </a:solidFill>
              </a:defRPr>
            </a:lvl1pPr>
          </a:lstStyle>
          <a:p>
            <a:r>
              <a:rPr lang="fr-FR" dirty="0"/>
              <a:t>Modifiez le style du titre</a:t>
            </a:r>
          </a:p>
        </p:txBody>
      </p:sp>
      <p:sp>
        <p:nvSpPr>
          <p:cNvPr id="3" name="Espace réservé du contenu 2"/>
          <p:cNvSpPr>
            <a:spLocks noGrp="1"/>
          </p:cNvSpPr>
          <p:nvPr>
            <p:ph idx="1"/>
          </p:nvPr>
        </p:nvSpPr>
        <p:spPr>
          <a:xfrm>
            <a:off x="457200" y="1600200"/>
            <a:ext cx="8229600" cy="4525963"/>
          </a:xfrm>
          <a:prstGeom prst="rect">
            <a:avLst/>
          </a:prstGeom>
        </p:spPr>
        <p:txBody>
          <a:body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pic>
        <p:nvPicPr>
          <p:cNvPr id="4" name="Image 3"/>
          <p:cNvPicPr>
            <a:picLocks noChangeAspect="1"/>
          </p:cNvPicPr>
          <p:nvPr userDrawn="1"/>
        </p:nvPicPr>
        <p:blipFill>
          <a:blip cstate="print">
            <a:extLst>
              <a:ext uri="{28A0092B-C50C-407E-A947-70E740481C1C}">
                <a14:useLocalDpi xmlns:a14="http://schemas.microsoft.com/office/drawing/2010/main" val="0"/>
              </a:ext>
            </a:extLst>
          </a:blip>
          <a:stretch>
            <a:fillRect/>
          </a:stretch>
        </p:blipFill>
        <p:spPr>
          <a:xfrm>
            <a:off x="3383868" y="6126782"/>
            <a:ext cx="2376264" cy="731218"/>
          </a:xfrm>
          <a:prstGeom prst="rect">
            <a:avLst/>
          </a:prstGeom>
        </p:spPr>
      </p:pic>
    </p:spTree>
    <p:extLst>
      <p:ext uri="{BB962C8B-B14F-4D97-AF65-F5344CB8AC3E}">
        <p14:creationId xmlns:p14="http://schemas.microsoft.com/office/powerpoint/2010/main" val="25429551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Diapositive de titre">
    <p:spTree>
      <p:nvGrpSpPr>
        <p:cNvPr id="1" name=""/>
        <p:cNvGrpSpPr/>
        <p:nvPr/>
      </p:nvGrpSpPr>
      <p:grpSpPr>
        <a:xfrm>
          <a:off x="0" y="0"/>
          <a:ext cx="0" cy="0"/>
          <a:chOff x="0" y="0"/>
          <a:chExt cx="0" cy="0"/>
        </a:xfrm>
      </p:grpSpPr>
      <p:sp>
        <p:nvSpPr>
          <p:cNvPr id="7" name="Triangle rectangle 6"/>
          <p:cNvSpPr/>
          <p:nvPr userDrawn="1"/>
        </p:nvSpPr>
        <p:spPr>
          <a:xfrm>
            <a:off x="0" y="2520280"/>
            <a:ext cx="3131840" cy="4365104"/>
          </a:xfrm>
          <a:prstGeom prst="rtTriangle">
            <a:avLst/>
          </a:prstGeom>
          <a:solidFill>
            <a:srgbClr val="1B98C0">
              <a:alpha val="5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8" name="Triangle rectangle 7"/>
          <p:cNvSpPr/>
          <p:nvPr userDrawn="1"/>
        </p:nvSpPr>
        <p:spPr>
          <a:xfrm flipH="1">
            <a:off x="11302" y="27384"/>
            <a:ext cx="9132698" cy="6858000"/>
          </a:xfrm>
          <a:prstGeom prst="rtTriangle">
            <a:avLst/>
          </a:prstGeom>
          <a:solidFill>
            <a:srgbClr val="83D0F5">
              <a:alpha val="2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9" name="Rectangle 8"/>
          <p:cNvSpPr/>
          <p:nvPr userDrawn="1"/>
        </p:nvSpPr>
        <p:spPr>
          <a:xfrm>
            <a:off x="0" y="0"/>
            <a:ext cx="9144000" cy="53732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 name="Titre 1"/>
          <p:cNvSpPr>
            <a:spLocks noGrp="1"/>
          </p:cNvSpPr>
          <p:nvPr>
            <p:ph type="ctrTitle"/>
          </p:nvPr>
        </p:nvSpPr>
        <p:spPr>
          <a:xfrm>
            <a:off x="685800" y="2132856"/>
            <a:ext cx="7772400" cy="1467594"/>
          </a:xfrm>
          <a:prstGeom prst="rect">
            <a:avLst/>
          </a:prstGeom>
        </p:spPr>
        <p:txBody>
          <a:bodyPr/>
          <a:lstStyle>
            <a:lvl1pPr>
              <a:defRPr>
                <a:solidFill>
                  <a:srgbClr val="1B98C0"/>
                </a:solidFill>
              </a:defRPr>
            </a:lvl1pPr>
          </a:lstStyle>
          <a:p>
            <a:r>
              <a:rPr lang="fr-FR" dirty="0"/>
              <a:t>Modifiez le style du titre</a:t>
            </a:r>
          </a:p>
        </p:txBody>
      </p:sp>
    </p:spTree>
    <p:extLst>
      <p:ext uri="{BB962C8B-B14F-4D97-AF65-F5344CB8AC3E}">
        <p14:creationId xmlns:p14="http://schemas.microsoft.com/office/powerpoint/2010/main" val="37543158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168275" y="0"/>
            <a:ext cx="8815388" cy="836613"/>
          </a:xfrm>
          <a:prstGeom prst="rect">
            <a:avLst/>
          </a:prstGeom>
        </p:spPr>
        <p:txBody>
          <a:bodyPr/>
          <a:lstStyle/>
          <a:p>
            <a:r>
              <a:rPr lang="fr-FR"/>
              <a:t>Modifiez le style du titre</a:t>
            </a:r>
          </a:p>
        </p:txBody>
      </p:sp>
      <p:sp>
        <p:nvSpPr>
          <p:cNvPr id="3" name="Espace réservé du numéro de diapositive 2"/>
          <p:cNvSpPr>
            <a:spLocks noGrp="1"/>
          </p:cNvSpPr>
          <p:nvPr>
            <p:ph type="sldNum" sz="quarter" idx="10"/>
          </p:nvPr>
        </p:nvSpPr>
        <p:spPr>
          <a:xfrm>
            <a:off x="3505200" y="6591300"/>
            <a:ext cx="2133600" cy="366713"/>
          </a:xfrm>
          <a:prstGeom prst="rect">
            <a:avLst/>
          </a:prstGeom>
        </p:spPr>
        <p:txBody>
          <a:bodyPr/>
          <a:lstStyle>
            <a:lvl1pPr>
              <a:defRPr/>
            </a:lvl1pPr>
          </a:lstStyle>
          <a:p>
            <a:fld id="{9A18A297-7AB6-445A-BBB7-904C709705D0}" type="slidenum">
              <a:rPr lang="fr-FR" altLang="fr-FR"/>
              <a:pPr/>
              <a:t>‹N°›</a:t>
            </a:fld>
            <a:endParaRPr lang="fr-FR" altLang="fr-FR" dirty="0"/>
          </a:p>
        </p:txBody>
      </p:sp>
    </p:spTree>
    <p:extLst>
      <p:ext uri="{BB962C8B-B14F-4D97-AF65-F5344CB8AC3E}">
        <p14:creationId xmlns:p14="http://schemas.microsoft.com/office/powerpoint/2010/main" val="38151931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1_Titre et contenu">
    <p:spTree>
      <p:nvGrpSpPr>
        <p:cNvPr id="1" name=""/>
        <p:cNvGrpSpPr/>
        <p:nvPr/>
      </p:nvGrpSpPr>
      <p:grpSpPr>
        <a:xfrm>
          <a:off x="0" y="0"/>
          <a:ext cx="0" cy="0"/>
          <a:chOff x="0" y="0"/>
          <a:chExt cx="0" cy="0"/>
        </a:xfrm>
      </p:grpSpPr>
      <p:sp>
        <p:nvSpPr>
          <p:cNvPr id="8" name="Espace réservé pour une image  7"/>
          <p:cNvSpPr>
            <a:spLocks noGrp="1"/>
          </p:cNvSpPr>
          <p:nvPr>
            <p:ph type="pic" sz="quarter" idx="10"/>
          </p:nvPr>
        </p:nvSpPr>
        <p:spPr>
          <a:xfrm>
            <a:off x="0" y="0"/>
            <a:ext cx="9144000" cy="6858000"/>
          </a:xfrm>
          <a:prstGeom prst="rect">
            <a:avLst/>
          </a:prstGeom>
        </p:spPr>
        <p:txBody>
          <a:bodyPr/>
          <a:lstStyle/>
          <a:p>
            <a:endParaRPr lang="fr-FR" dirty="0"/>
          </a:p>
        </p:txBody>
      </p:sp>
    </p:spTree>
    <p:extLst>
      <p:ext uri="{BB962C8B-B14F-4D97-AF65-F5344CB8AC3E}">
        <p14:creationId xmlns:p14="http://schemas.microsoft.com/office/powerpoint/2010/main" val="130670669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0876642"/>
      </p:ext>
    </p:extLst>
  </p:cSld>
  <p:clrMap bg1="lt1" tx1="dk1" bg2="lt2" tx2="dk2" accent1="accent1" accent2="accent2" accent3="accent3" accent4="accent4" accent5="accent5" accent6="accent6" hlink="hlink" folHlink="folHlink"/>
  <p:sldLayoutIdLst>
    <p:sldLayoutId id="2147483715" r:id="rId1"/>
    <p:sldLayoutId id="2147483675" r:id="rId2"/>
    <p:sldLayoutId id="2147483716" r:id="rId3"/>
    <p:sldLayoutId id="2147483717" r:id="rId4"/>
    <p:sldLayoutId id="2147483718" r:id="rId5"/>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notesSlide" Target="../notesSlides/notesSlide11.xml"/><Relationship Id="rId1" Type="http://schemas.openxmlformats.org/officeDocument/2006/relationships/slideLayout" Target="../slideLayouts/slideLayout3.xml"/><Relationship Id="rId6" Type="http://schemas.openxmlformats.org/officeDocument/2006/relationships/image" Target="../media/image7.jpeg"/><Relationship Id="rId5" Type="http://schemas.openxmlformats.org/officeDocument/2006/relationships/image" Target="../media/image6.jpeg"/><Relationship Id="rId10" Type="http://schemas.openxmlformats.org/officeDocument/2006/relationships/image" Target="../media/image11.jpeg"/><Relationship Id="rId4" Type="http://schemas.openxmlformats.org/officeDocument/2006/relationships/image" Target="../media/image5.jpeg"/><Relationship Id="rId9" Type="http://schemas.openxmlformats.org/officeDocument/2006/relationships/image" Target="../media/image10.jpe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4.xml"/><Relationship Id="rId5" Type="http://schemas.openxmlformats.org/officeDocument/2006/relationships/image" Target="../media/image2.emf"/><Relationship Id="rId4" Type="http://schemas.openxmlformats.org/officeDocument/2006/relationships/oleObject" Target="file:///C:\Users\Jacques%20Monchablon\Documents\ASF\Budget%202024.ods!Feuil1!L3C4:L11C6"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3.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3923928" y="6211669"/>
            <a:ext cx="3384376" cy="646331"/>
          </a:xfrm>
          <a:prstGeom prst="rect">
            <a:avLst/>
          </a:prstGeom>
          <a:noFill/>
        </p:spPr>
        <p:txBody>
          <a:bodyPr wrap="square" rtlCol="0">
            <a:spAutoFit/>
          </a:bodyPr>
          <a:lstStyle/>
          <a:p>
            <a:pPr algn="ctr"/>
            <a:r>
              <a:rPr lang="fr-FR" b="1" dirty="0">
                <a:solidFill>
                  <a:schemeClr val="accent1">
                    <a:lumMod val="60000"/>
                    <a:lumOff val="40000"/>
                  </a:schemeClr>
                </a:solidFill>
              </a:rPr>
              <a:t>Assemblée Générale du 19 mai 2025</a:t>
            </a:r>
          </a:p>
        </p:txBody>
      </p:sp>
      <p:sp>
        <p:nvSpPr>
          <p:cNvPr id="3" name="ZoneTexte 2"/>
          <p:cNvSpPr txBox="1"/>
          <p:nvPr/>
        </p:nvSpPr>
        <p:spPr>
          <a:xfrm>
            <a:off x="2843808" y="2780928"/>
            <a:ext cx="3888432" cy="1569660"/>
          </a:xfrm>
          <a:prstGeom prst="rect">
            <a:avLst/>
          </a:prstGeom>
          <a:noFill/>
        </p:spPr>
        <p:txBody>
          <a:bodyPr wrap="square" rtlCol="0">
            <a:spAutoFit/>
          </a:bodyPr>
          <a:lstStyle/>
          <a:p>
            <a:pPr algn="ctr"/>
            <a:r>
              <a:rPr lang="fr-FR" sz="4800" b="1" dirty="0">
                <a:solidFill>
                  <a:schemeClr val="tx2">
                    <a:lumMod val="40000"/>
                    <a:lumOff val="60000"/>
                  </a:schemeClr>
                </a:solidFill>
              </a:rPr>
              <a:t>Résultats</a:t>
            </a:r>
            <a:r>
              <a:rPr lang="fr-FR" b="1" dirty="0">
                <a:solidFill>
                  <a:schemeClr val="tx2">
                    <a:lumMod val="40000"/>
                    <a:lumOff val="60000"/>
                  </a:schemeClr>
                </a:solidFill>
              </a:rPr>
              <a:t> </a:t>
            </a:r>
            <a:r>
              <a:rPr lang="fr-FR" sz="4800" b="1" dirty="0">
                <a:solidFill>
                  <a:schemeClr val="tx2">
                    <a:lumMod val="40000"/>
                    <a:lumOff val="60000"/>
                  </a:schemeClr>
                </a:solidFill>
              </a:rPr>
              <a:t>2024</a:t>
            </a:r>
          </a:p>
          <a:p>
            <a:pPr algn="ctr"/>
            <a:r>
              <a:rPr lang="fr-FR" sz="4800" b="1" dirty="0">
                <a:solidFill>
                  <a:schemeClr val="tx2">
                    <a:lumMod val="40000"/>
                    <a:lumOff val="60000"/>
                  </a:schemeClr>
                </a:solidFill>
              </a:rPr>
              <a:t>Budget 2025</a:t>
            </a:r>
          </a:p>
        </p:txBody>
      </p:sp>
      <p:sp>
        <p:nvSpPr>
          <p:cNvPr id="5" name="Rectangle 4">
            <a:extLst>
              <a:ext uri="{FF2B5EF4-FFF2-40B4-BE49-F238E27FC236}">
                <a16:creationId xmlns:a16="http://schemas.microsoft.com/office/drawing/2014/main" id="{02CFA8F8-AC7C-0E10-2202-772403D26BC2}"/>
              </a:ext>
            </a:extLst>
          </p:cNvPr>
          <p:cNvSpPr/>
          <p:nvPr/>
        </p:nvSpPr>
        <p:spPr>
          <a:xfrm>
            <a:off x="323528" y="188641"/>
            <a:ext cx="2304256" cy="223224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4" name="Picture 2" descr="S:\Com_marketing\03-Charte graphique\2015 et après\LOGOS\FOND BLANC\BITMAP\INDEXE - PNG AVEC TRANSPARENCE\VERTICAL.png">
            <a:extLst>
              <a:ext uri="{FF2B5EF4-FFF2-40B4-BE49-F238E27FC236}">
                <a16:creationId xmlns:a16="http://schemas.microsoft.com/office/drawing/2014/main" id="{ACE1E5AB-3B9D-FF4C-682C-2CFD6E8528F9}"/>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7544" y="284829"/>
            <a:ext cx="1958819" cy="1632003"/>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p14="http://schemas.microsoft.com/office/powerpoint/2010/main" val="349910722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a:off x="1589370" y="211288"/>
            <a:ext cx="6975307" cy="646331"/>
          </a:xfrm>
          <a:prstGeom prst="rect">
            <a:avLst/>
          </a:prstGeom>
          <a:noFill/>
        </p:spPr>
        <p:txBody>
          <a:bodyPr wrap="none" rtlCol="0">
            <a:spAutoFit/>
          </a:bodyPr>
          <a:lstStyle/>
          <a:p>
            <a:r>
              <a:rPr lang="fr-FR" sz="3600" dirty="0">
                <a:solidFill>
                  <a:srgbClr val="1B98C0"/>
                </a:solidFill>
                <a:latin typeface="+mj-lt"/>
                <a:ea typeface="+mj-ea"/>
                <a:cs typeface="+mj-cs"/>
              </a:rPr>
              <a:t>Bilan simplifié au 31 décembre 2024</a:t>
            </a:r>
          </a:p>
        </p:txBody>
      </p:sp>
      <p:sp>
        <p:nvSpPr>
          <p:cNvPr id="10" name="ZoneTexte 9"/>
          <p:cNvSpPr txBox="1"/>
          <p:nvPr/>
        </p:nvSpPr>
        <p:spPr>
          <a:xfrm>
            <a:off x="611560" y="5517232"/>
            <a:ext cx="7704856" cy="1323439"/>
          </a:xfrm>
          <a:prstGeom prst="rect">
            <a:avLst/>
          </a:prstGeom>
          <a:solidFill>
            <a:schemeClr val="accent1">
              <a:lumMod val="20000"/>
              <a:lumOff val="80000"/>
            </a:schemeClr>
          </a:solidFill>
        </p:spPr>
        <p:txBody>
          <a:bodyPr wrap="square" rtlCol="0">
            <a:spAutoFit/>
          </a:bodyPr>
          <a:lstStyle/>
          <a:p>
            <a:pPr algn="ctr"/>
            <a:r>
              <a:rPr lang="fr-FR" sz="2000" b="1" dirty="0">
                <a:solidFill>
                  <a:srgbClr val="0070C0"/>
                </a:solidFill>
              </a:rPr>
              <a:t>Les Fonds Propres (1 875 K€) s’érodent hauteur du déficit. , </a:t>
            </a:r>
          </a:p>
          <a:p>
            <a:pPr algn="ctr"/>
            <a:r>
              <a:rPr lang="fr-FR" sz="2000" b="1" dirty="0">
                <a:solidFill>
                  <a:srgbClr val="0070C0"/>
                </a:solidFill>
              </a:rPr>
              <a:t>La trésorerie disponible, ajustée de la subvention drone et du report de fonds dédiés ressort à 1 119 K€                                                         </a:t>
            </a:r>
          </a:p>
          <a:p>
            <a:pPr algn="ctr"/>
            <a:endParaRPr lang="fr-FR" sz="2000" b="1" dirty="0">
              <a:solidFill>
                <a:srgbClr val="0070C0"/>
              </a:solidFill>
            </a:endParaRPr>
          </a:p>
        </p:txBody>
      </p:sp>
      <p:cxnSp>
        <p:nvCxnSpPr>
          <p:cNvPr id="3" name="Connecteur droit 2">
            <a:extLst>
              <a:ext uri="{FF2B5EF4-FFF2-40B4-BE49-F238E27FC236}">
                <a16:creationId xmlns:a16="http://schemas.microsoft.com/office/drawing/2014/main" id="{61BFD218-EE01-6993-6B7F-D60504A79CD6}"/>
              </a:ext>
            </a:extLst>
          </p:cNvPr>
          <p:cNvCxnSpPr/>
          <p:nvPr/>
        </p:nvCxnSpPr>
        <p:spPr>
          <a:xfrm>
            <a:off x="0" y="1190559"/>
            <a:ext cx="1055825" cy="0"/>
          </a:xfrm>
          <a:prstGeom prst="line">
            <a:avLst/>
          </a:prstGeom>
        </p:spPr>
        <p:style>
          <a:lnRef idx="1">
            <a:schemeClr val="accent1"/>
          </a:lnRef>
          <a:fillRef idx="0">
            <a:schemeClr val="accent1"/>
          </a:fillRef>
          <a:effectRef idx="0">
            <a:schemeClr val="accent1"/>
          </a:effectRef>
          <a:fontRef idx="minor">
            <a:schemeClr val="tx1"/>
          </a:fontRef>
        </p:style>
      </p:cxnSp>
      <p:sp>
        <p:nvSpPr>
          <p:cNvPr id="5" name="ZoneTexte 4">
            <a:extLst>
              <a:ext uri="{FF2B5EF4-FFF2-40B4-BE49-F238E27FC236}">
                <a16:creationId xmlns:a16="http://schemas.microsoft.com/office/drawing/2014/main" id="{2D4D63F8-22C9-CE79-BC3C-6F55BE0D49C1}"/>
              </a:ext>
            </a:extLst>
          </p:cNvPr>
          <p:cNvSpPr txBox="1"/>
          <p:nvPr/>
        </p:nvSpPr>
        <p:spPr>
          <a:xfrm>
            <a:off x="654865" y="980728"/>
            <a:ext cx="864096" cy="738664"/>
          </a:xfrm>
          <a:prstGeom prst="rect">
            <a:avLst/>
          </a:prstGeom>
          <a:noFill/>
        </p:spPr>
        <p:txBody>
          <a:bodyPr wrap="square" rtlCol="0">
            <a:spAutoFit/>
          </a:bodyPr>
          <a:lstStyle/>
          <a:p>
            <a:r>
              <a:rPr lang="fr-FR" sz="1400" dirty="0"/>
              <a:t>En  </a:t>
            </a:r>
            <a:r>
              <a:rPr lang="fr-FR" sz="1400" dirty="0" err="1"/>
              <a:t>Keuros</a:t>
            </a:r>
            <a:r>
              <a:rPr lang="fr-FR" sz="1400" dirty="0"/>
              <a:t> euros</a:t>
            </a:r>
          </a:p>
        </p:txBody>
      </p:sp>
      <p:graphicFrame>
        <p:nvGraphicFramePr>
          <p:cNvPr id="7" name="Tableau 6">
            <a:extLst>
              <a:ext uri="{FF2B5EF4-FFF2-40B4-BE49-F238E27FC236}">
                <a16:creationId xmlns:a16="http://schemas.microsoft.com/office/drawing/2014/main" id="{436F253B-00CE-E0F9-68E4-176208442069}"/>
              </a:ext>
            </a:extLst>
          </p:cNvPr>
          <p:cNvGraphicFramePr>
            <a:graphicFrameLocks noGrp="1"/>
          </p:cNvGraphicFramePr>
          <p:nvPr>
            <p:extLst>
              <p:ext uri="{D42A27DB-BD31-4B8C-83A1-F6EECF244321}">
                <p14:modId xmlns:p14="http://schemas.microsoft.com/office/powerpoint/2010/main" val="3053600611"/>
              </p:ext>
            </p:extLst>
          </p:nvPr>
        </p:nvGraphicFramePr>
        <p:xfrm>
          <a:off x="755576" y="1409254"/>
          <a:ext cx="8176422" cy="3914483"/>
        </p:xfrm>
        <a:graphic>
          <a:graphicData uri="http://schemas.openxmlformats.org/drawingml/2006/table">
            <a:tbl>
              <a:tblPr/>
              <a:tblGrid>
                <a:gridCol w="1207278">
                  <a:extLst>
                    <a:ext uri="{9D8B030D-6E8A-4147-A177-3AD203B41FA5}">
                      <a16:colId xmlns:a16="http://schemas.microsoft.com/office/drawing/2014/main" val="1617999132"/>
                    </a:ext>
                  </a:extLst>
                </a:gridCol>
                <a:gridCol w="1308617">
                  <a:extLst>
                    <a:ext uri="{9D8B030D-6E8A-4147-A177-3AD203B41FA5}">
                      <a16:colId xmlns:a16="http://schemas.microsoft.com/office/drawing/2014/main" val="3359989633"/>
                    </a:ext>
                  </a:extLst>
                </a:gridCol>
                <a:gridCol w="1217317">
                  <a:extLst>
                    <a:ext uri="{9D8B030D-6E8A-4147-A177-3AD203B41FA5}">
                      <a16:colId xmlns:a16="http://schemas.microsoft.com/office/drawing/2014/main" val="2672990283"/>
                    </a:ext>
                  </a:extLst>
                </a:gridCol>
                <a:gridCol w="223175">
                  <a:extLst>
                    <a:ext uri="{9D8B030D-6E8A-4147-A177-3AD203B41FA5}">
                      <a16:colId xmlns:a16="http://schemas.microsoft.com/office/drawing/2014/main" val="2285239739"/>
                    </a:ext>
                  </a:extLst>
                </a:gridCol>
                <a:gridCol w="1825977">
                  <a:extLst>
                    <a:ext uri="{9D8B030D-6E8A-4147-A177-3AD203B41FA5}">
                      <a16:colId xmlns:a16="http://schemas.microsoft.com/office/drawing/2014/main" val="2030241531"/>
                    </a:ext>
                  </a:extLst>
                </a:gridCol>
                <a:gridCol w="1186885">
                  <a:extLst>
                    <a:ext uri="{9D8B030D-6E8A-4147-A177-3AD203B41FA5}">
                      <a16:colId xmlns:a16="http://schemas.microsoft.com/office/drawing/2014/main" val="2848380438"/>
                    </a:ext>
                  </a:extLst>
                </a:gridCol>
                <a:gridCol w="1207173">
                  <a:extLst>
                    <a:ext uri="{9D8B030D-6E8A-4147-A177-3AD203B41FA5}">
                      <a16:colId xmlns:a16="http://schemas.microsoft.com/office/drawing/2014/main" val="1477470095"/>
                    </a:ext>
                  </a:extLst>
                </a:gridCol>
              </a:tblGrid>
              <a:tr h="307976">
                <a:tc>
                  <a:txBody>
                    <a:bodyPr/>
                    <a:lstStyle/>
                    <a:p>
                      <a:pPr algn="l" rtl="0" fontAlgn="ctr"/>
                      <a:r>
                        <a:rPr lang="fr-FR" sz="1300" b="1" i="0" u="none" strike="noStrike">
                          <a:solidFill>
                            <a:srgbClr val="FFFFFF"/>
                          </a:solidFill>
                          <a:effectLst/>
                          <a:highlight>
                            <a:srgbClr val="4F81BD"/>
                          </a:highlight>
                          <a:latin typeface="Calibri" panose="020F0502020204030204" pitchFamily="34" charset="0"/>
                        </a:rPr>
                        <a:t>Actif</a:t>
                      </a:r>
                    </a:p>
                  </a:txBody>
                  <a:tcPr marL="3415" marR="3415" marT="341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4F81BD"/>
                    </a:solidFill>
                  </a:tcPr>
                </a:tc>
                <a:tc>
                  <a:txBody>
                    <a:bodyPr/>
                    <a:lstStyle/>
                    <a:p>
                      <a:pPr algn="ctr" rtl="0" fontAlgn="ctr"/>
                      <a:r>
                        <a:rPr lang="fr-FR" sz="1300" b="1" i="0" u="none" strike="noStrike" dirty="0">
                          <a:solidFill>
                            <a:srgbClr val="FFFFFF"/>
                          </a:solidFill>
                          <a:effectLst/>
                          <a:highlight>
                            <a:srgbClr val="4F81BD"/>
                          </a:highlight>
                          <a:latin typeface="Calibri" panose="020F0502020204030204" pitchFamily="34" charset="0"/>
                        </a:rPr>
                        <a:t>31/12/2024</a:t>
                      </a:r>
                    </a:p>
                  </a:txBody>
                  <a:tcPr marL="3415" marR="3415" marT="341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4F81BD"/>
                    </a:solidFill>
                  </a:tcPr>
                </a:tc>
                <a:tc>
                  <a:txBody>
                    <a:bodyPr/>
                    <a:lstStyle/>
                    <a:p>
                      <a:pPr algn="ctr" rtl="0" fontAlgn="ctr"/>
                      <a:r>
                        <a:rPr lang="fr-FR" sz="1300" b="1" i="0" u="none" strike="noStrike" dirty="0">
                          <a:solidFill>
                            <a:srgbClr val="FFFFFF"/>
                          </a:solidFill>
                          <a:effectLst/>
                          <a:highlight>
                            <a:srgbClr val="4F81BD"/>
                          </a:highlight>
                          <a:latin typeface="Calibri" panose="020F0502020204030204" pitchFamily="34" charset="0"/>
                        </a:rPr>
                        <a:t>31/12/2023</a:t>
                      </a:r>
                    </a:p>
                  </a:txBody>
                  <a:tcPr marL="3415" marR="3415" marT="341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4F81BD"/>
                    </a:solidFill>
                  </a:tcPr>
                </a:tc>
                <a:tc>
                  <a:txBody>
                    <a:bodyPr/>
                    <a:lstStyle/>
                    <a:p>
                      <a:pPr algn="l" fontAlgn="b"/>
                      <a:endParaRPr lang="fr-FR" sz="800" b="0" i="0" u="none" strike="noStrike">
                        <a:solidFill>
                          <a:srgbClr val="000000"/>
                        </a:solidFill>
                        <a:effectLst/>
                        <a:latin typeface="Aptos Narrow" panose="020B0004020202020204" pitchFamily="34" charset="0"/>
                      </a:endParaRPr>
                    </a:p>
                  </a:txBody>
                  <a:tcPr marL="3415" marR="3415" marT="341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a:noFill/>
                    </a:lnT>
                    <a:lnB>
                      <a:noFill/>
                    </a:lnB>
                    <a:noFill/>
                  </a:tcPr>
                </a:tc>
                <a:tc>
                  <a:txBody>
                    <a:bodyPr/>
                    <a:lstStyle/>
                    <a:p>
                      <a:pPr algn="l" rtl="0" fontAlgn="ctr"/>
                      <a:r>
                        <a:rPr lang="fr-FR" sz="1300" b="1" i="0" u="none" strike="noStrike">
                          <a:solidFill>
                            <a:srgbClr val="FFFFFF"/>
                          </a:solidFill>
                          <a:effectLst/>
                          <a:highlight>
                            <a:srgbClr val="4F81BD"/>
                          </a:highlight>
                          <a:latin typeface="Calibri" panose="020F0502020204030204" pitchFamily="34" charset="0"/>
                        </a:rPr>
                        <a:t>Passif</a:t>
                      </a:r>
                    </a:p>
                  </a:txBody>
                  <a:tcPr marL="3415" marR="3415" marT="341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4F81BD"/>
                    </a:solidFill>
                  </a:tcPr>
                </a:tc>
                <a:tc>
                  <a:txBody>
                    <a:bodyPr/>
                    <a:lstStyle/>
                    <a:p>
                      <a:pPr algn="ctr" rtl="0" fontAlgn="ctr"/>
                      <a:r>
                        <a:rPr lang="fr-FR" sz="1300" b="1" i="0" u="none" strike="noStrike" dirty="0">
                          <a:solidFill>
                            <a:srgbClr val="FFFFFF"/>
                          </a:solidFill>
                          <a:effectLst/>
                          <a:highlight>
                            <a:srgbClr val="4F81BD"/>
                          </a:highlight>
                          <a:latin typeface="Calibri" panose="020F0502020204030204" pitchFamily="34" charset="0"/>
                        </a:rPr>
                        <a:t>31/12/2024</a:t>
                      </a:r>
                    </a:p>
                  </a:txBody>
                  <a:tcPr marL="3415" marR="3415" marT="341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4F81BD"/>
                    </a:solidFill>
                  </a:tcPr>
                </a:tc>
                <a:tc>
                  <a:txBody>
                    <a:bodyPr/>
                    <a:lstStyle/>
                    <a:p>
                      <a:pPr algn="ctr" rtl="0" fontAlgn="ctr"/>
                      <a:r>
                        <a:rPr lang="fr-FR" sz="1300" b="1" i="0" u="none" strike="noStrike" dirty="0">
                          <a:solidFill>
                            <a:srgbClr val="FFFFFF"/>
                          </a:solidFill>
                          <a:effectLst/>
                          <a:highlight>
                            <a:srgbClr val="4F81BD"/>
                          </a:highlight>
                          <a:latin typeface="Calibri" panose="020F0502020204030204" pitchFamily="34" charset="0"/>
                        </a:rPr>
                        <a:t>31/12/2023</a:t>
                      </a:r>
                    </a:p>
                  </a:txBody>
                  <a:tcPr marL="3415" marR="3415" marT="341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4F81BD"/>
                    </a:solidFill>
                  </a:tcPr>
                </a:tc>
                <a:extLst>
                  <a:ext uri="{0D108BD9-81ED-4DB2-BD59-A6C34878D82A}">
                    <a16:rowId xmlns:a16="http://schemas.microsoft.com/office/drawing/2014/main" val="646712981"/>
                  </a:ext>
                </a:extLst>
              </a:tr>
              <a:tr h="307976">
                <a:tc>
                  <a:txBody>
                    <a:bodyPr/>
                    <a:lstStyle/>
                    <a:p>
                      <a:pPr algn="l" rtl="0" fontAlgn="ctr"/>
                      <a:r>
                        <a:rPr lang="fr-FR" sz="1300" b="0" i="0" u="none" strike="noStrike">
                          <a:solidFill>
                            <a:srgbClr val="000000"/>
                          </a:solidFill>
                          <a:effectLst/>
                          <a:highlight>
                            <a:srgbClr val="D0D8E8"/>
                          </a:highlight>
                          <a:latin typeface="Calibri" panose="020F0502020204030204" pitchFamily="34" charset="0"/>
                        </a:rPr>
                        <a:t>Immob. nettes</a:t>
                      </a:r>
                    </a:p>
                  </a:txBody>
                  <a:tcPr marL="3415" marR="3415" marT="341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a:noFill/>
                    </a:lnB>
                    <a:solidFill>
                      <a:srgbClr val="D0D8E8"/>
                    </a:solidFill>
                  </a:tcPr>
                </a:tc>
                <a:tc>
                  <a:txBody>
                    <a:bodyPr/>
                    <a:lstStyle/>
                    <a:p>
                      <a:pPr algn="l" rtl="0" fontAlgn="ctr"/>
                      <a:r>
                        <a:rPr lang="fr-FR" sz="1300" b="0" i="0" u="none" strike="noStrike" dirty="0">
                          <a:solidFill>
                            <a:srgbClr val="000000"/>
                          </a:solidFill>
                          <a:effectLst/>
                          <a:highlight>
                            <a:srgbClr val="D0D8E8"/>
                          </a:highlight>
                          <a:latin typeface="Calibri" panose="020F0502020204030204" pitchFamily="34" charset="0"/>
                        </a:rPr>
                        <a:t>         2 257   </a:t>
                      </a:r>
                    </a:p>
                  </a:txBody>
                  <a:tcPr marL="3415" marR="3415" marT="341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a:noFill/>
                    </a:lnB>
                    <a:solidFill>
                      <a:srgbClr val="D0D8E8"/>
                    </a:solidFill>
                  </a:tcPr>
                </a:tc>
                <a:tc>
                  <a:txBody>
                    <a:bodyPr/>
                    <a:lstStyle/>
                    <a:p>
                      <a:pPr algn="l" rtl="0" fontAlgn="ctr"/>
                      <a:r>
                        <a:rPr lang="fr-FR" sz="1300" b="0" i="0" u="none" strike="noStrike" dirty="0">
                          <a:solidFill>
                            <a:srgbClr val="000000"/>
                          </a:solidFill>
                          <a:effectLst/>
                          <a:highlight>
                            <a:srgbClr val="D0D8E8"/>
                          </a:highlight>
                          <a:latin typeface="Calibri" panose="020F0502020204030204" pitchFamily="34" charset="0"/>
                        </a:rPr>
                        <a:t>       2 412   </a:t>
                      </a:r>
                    </a:p>
                  </a:txBody>
                  <a:tcPr marL="3415" marR="3415" marT="341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a:noFill/>
                    </a:lnB>
                    <a:solidFill>
                      <a:srgbClr val="D0D8E8"/>
                    </a:solidFill>
                  </a:tcPr>
                </a:tc>
                <a:tc>
                  <a:txBody>
                    <a:bodyPr/>
                    <a:lstStyle/>
                    <a:p>
                      <a:pPr algn="l" fontAlgn="b"/>
                      <a:endParaRPr lang="fr-FR" sz="800" b="0" i="0" u="none" strike="noStrike">
                        <a:solidFill>
                          <a:srgbClr val="000000"/>
                        </a:solidFill>
                        <a:effectLst/>
                        <a:latin typeface="Aptos Narrow" panose="020B0004020202020204" pitchFamily="34" charset="0"/>
                      </a:endParaRPr>
                    </a:p>
                  </a:txBody>
                  <a:tcPr marL="3415" marR="3415" marT="341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a:noFill/>
                    </a:lnT>
                    <a:lnB>
                      <a:noFill/>
                    </a:lnB>
                    <a:noFill/>
                  </a:tcPr>
                </a:tc>
                <a:tc rowSpan="2">
                  <a:txBody>
                    <a:bodyPr/>
                    <a:lstStyle/>
                    <a:p>
                      <a:pPr algn="l" rtl="0" fontAlgn="ctr"/>
                      <a:r>
                        <a:rPr lang="fr-FR" sz="1300" b="0" i="0" u="none" strike="noStrike">
                          <a:solidFill>
                            <a:srgbClr val="000000"/>
                          </a:solidFill>
                          <a:effectLst/>
                          <a:highlight>
                            <a:srgbClr val="D0D8E8"/>
                          </a:highlight>
                          <a:latin typeface="Calibri" panose="020F0502020204030204" pitchFamily="34" charset="0"/>
                        </a:rPr>
                        <a:t>Fonds propres</a:t>
                      </a:r>
                    </a:p>
                  </a:txBody>
                  <a:tcPr marL="3415" marR="3415" marT="341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rowSpan="2">
                  <a:txBody>
                    <a:bodyPr/>
                    <a:lstStyle/>
                    <a:p>
                      <a:pPr algn="l" rtl="0" fontAlgn="ctr"/>
                      <a:r>
                        <a:rPr lang="fr-FR" sz="1300" b="0" i="0" u="none" strike="noStrike" dirty="0">
                          <a:solidFill>
                            <a:srgbClr val="000000"/>
                          </a:solidFill>
                          <a:effectLst/>
                          <a:highlight>
                            <a:srgbClr val="D0D8E8"/>
                          </a:highlight>
                          <a:latin typeface="Calibri" panose="020F0502020204030204" pitchFamily="34" charset="0"/>
                        </a:rPr>
                        <a:t>       1 875   </a:t>
                      </a:r>
                    </a:p>
                  </a:txBody>
                  <a:tcPr marL="3415" marR="3415" marT="341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rowSpan="2">
                  <a:txBody>
                    <a:bodyPr/>
                    <a:lstStyle/>
                    <a:p>
                      <a:pPr algn="l" rtl="0" fontAlgn="ctr"/>
                      <a:r>
                        <a:rPr lang="fr-FR" sz="1300" b="0" i="0" u="none" strike="noStrike" dirty="0">
                          <a:solidFill>
                            <a:srgbClr val="000000"/>
                          </a:solidFill>
                          <a:effectLst/>
                          <a:highlight>
                            <a:srgbClr val="D0D8E8"/>
                          </a:highlight>
                          <a:latin typeface="Calibri" panose="020F0502020204030204" pitchFamily="34" charset="0"/>
                        </a:rPr>
                        <a:t>       2 284   </a:t>
                      </a:r>
                    </a:p>
                  </a:txBody>
                  <a:tcPr marL="3415" marR="3415" marT="341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extLst>
                  <a:ext uri="{0D108BD9-81ED-4DB2-BD59-A6C34878D82A}">
                    <a16:rowId xmlns:a16="http://schemas.microsoft.com/office/drawing/2014/main" val="711084954"/>
                  </a:ext>
                </a:extLst>
              </a:tr>
              <a:tr h="542375">
                <a:tc>
                  <a:txBody>
                    <a:bodyPr/>
                    <a:lstStyle/>
                    <a:p>
                      <a:pPr algn="r" rtl="0" fontAlgn="ctr"/>
                      <a:endParaRPr lang="fr-FR" sz="1300" b="0" i="1" u="none" strike="noStrike" dirty="0">
                        <a:solidFill>
                          <a:srgbClr val="000000"/>
                        </a:solidFill>
                        <a:effectLst/>
                        <a:highlight>
                          <a:srgbClr val="D0D8E8"/>
                        </a:highlight>
                        <a:latin typeface="Calibri" panose="020F0502020204030204" pitchFamily="34" charset="0"/>
                      </a:endParaRPr>
                    </a:p>
                  </a:txBody>
                  <a:tcPr marL="3415" marR="3415" marT="341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a:noFill/>
                    </a:lnT>
                    <a:lnB w="12700" cap="flat" cmpd="sng" algn="ctr">
                      <a:solidFill>
                        <a:srgbClr val="FFFFFF"/>
                      </a:solidFill>
                      <a:prstDash val="solid"/>
                      <a:round/>
                      <a:headEnd type="none" w="med" len="med"/>
                      <a:tailEnd type="none" w="med" len="med"/>
                    </a:lnB>
                    <a:solidFill>
                      <a:srgbClr val="D0D8E8"/>
                    </a:solidFill>
                  </a:tcPr>
                </a:tc>
                <a:tc>
                  <a:txBody>
                    <a:bodyPr/>
                    <a:lstStyle/>
                    <a:p>
                      <a:pPr algn="r" rtl="0" fontAlgn="ctr"/>
                      <a:endParaRPr lang="fr-FR" sz="1100" b="0" i="1" u="none" strike="noStrike" dirty="0">
                        <a:solidFill>
                          <a:srgbClr val="000000"/>
                        </a:solidFill>
                        <a:effectLst/>
                        <a:highlight>
                          <a:srgbClr val="D0D8E8"/>
                        </a:highlight>
                        <a:latin typeface="Calibri" panose="020F0502020204030204" pitchFamily="34" charset="0"/>
                      </a:endParaRPr>
                    </a:p>
                  </a:txBody>
                  <a:tcPr marL="3415" marR="3415" marT="341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a:noFill/>
                    </a:lnT>
                    <a:lnB w="12700" cap="flat" cmpd="sng" algn="ctr">
                      <a:solidFill>
                        <a:srgbClr val="FFFFFF"/>
                      </a:solidFill>
                      <a:prstDash val="solid"/>
                      <a:round/>
                      <a:headEnd type="none" w="med" len="med"/>
                      <a:tailEnd type="none" w="med" len="med"/>
                    </a:lnB>
                    <a:solidFill>
                      <a:srgbClr val="D0D8E8"/>
                    </a:solidFill>
                  </a:tcPr>
                </a:tc>
                <a:tc>
                  <a:txBody>
                    <a:bodyPr/>
                    <a:lstStyle/>
                    <a:p>
                      <a:pPr algn="r" rtl="0" fontAlgn="ctr"/>
                      <a:endParaRPr lang="fr-FR" sz="1100" b="0" i="1" u="none" strike="noStrike" dirty="0">
                        <a:solidFill>
                          <a:srgbClr val="000000"/>
                        </a:solidFill>
                        <a:effectLst/>
                        <a:highlight>
                          <a:srgbClr val="D0D8E8"/>
                        </a:highlight>
                        <a:latin typeface="Calibri" panose="020F0502020204030204" pitchFamily="34" charset="0"/>
                      </a:endParaRPr>
                    </a:p>
                  </a:txBody>
                  <a:tcPr marL="3415" marR="3415" marT="341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a:noFill/>
                    </a:lnT>
                    <a:lnB w="12700" cap="flat" cmpd="sng" algn="ctr">
                      <a:solidFill>
                        <a:srgbClr val="FFFFFF"/>
                      </a:solidFill>
                      <a:prstDash val="solid"/>
                      <a:round/>
                      <a:headEnd type="none" w="med" len="med"/>
                      <a:tailEnd type="none" w="med" len="med"/>
                    </a:lnB>
                    <a:solidFill>
                      <a:srgbClr val="D0D8E8"/>
                    </a:solidFill>
                  </a:tcPr>
                </a:tc>
                <a:tc>
                  <a:txBody>
                    <a:bodyPr/>
                    <a:lstStyle/>
                    <a:p>
                      <a:pPr algn="l" fontAlgn="b"/>
                      <a:endParaRPr lang="fr-FR" sz="800" b="0" i="0" u="none" strike="noStrike">
                        <a:solidFill>
                          <a:srgbClr val="000000"/>
                        </a:solidFill>
                        <a:effectLst/>
                        <a:latin typeface="Aptos Narrow" panose="020B0004020202020204" pitchFamily="34" charset="0"/>
                      </a:endParaRPr>
                    </a:p>
                  </a:txBody>
                  <a:tcPr marL="3415" marR="3415" marT="341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a:noFill/>
                    </a:lnT>
                    <a:lnB>
                      <a:noFill/>
                    </a:lnB>
                    <a:noFill/>
                  </a:tcPr>
                </a:tc>
                <a:tc vMerge="1">
                  <a:txBody>
                    <a:bodyPr/>
                    <a:lstStyle/>
                    <a:p>
                      <a:endParaRPr lang="fr-FR"/>
                    </a:p>
                  </a:txBody>
                  <a:tcPr/>
                </a:tc>
                <a:tc vMerge="1">
                  <a:txBody>
                    <a:bodyPr/>
                    <a:lstStyle/>
                    <a:p>
                      <a:endParaRPr lang="fr-FR"/>
                    </a:p>
                  </a:txBody>
                  <a:tcPr/>
                </a:tc>
                <a:tc vMerge="1">
                  <a:txBody>
                    <a:bodyPr/>
                    <a:lstStyle/>
                    <a:p>
                      <a:endParaRPr lang="fr-FR"/>
                    </a:p>
                  </a:txBody>
                  <a:tcPr/>
                </a:tc>
                <a:extLst>
                  <a:ext uri="{0D108BD9-81ED-4DB2-BD59-A6C34878D82A}">
                    <a16:rowId xmlns:a16="http://schemas.microsoft.com/office/drawing/2014/main" val="2782884626"/>
                  </a:ext>
                </a:extLst>
              </a:tr>
              <a:tr h="722734">
                <a:tc rowSpan="2">
                  <a:txBody>
                    <a:bodyPr/>
                    <a:lstStyle/>
                    <a:p>
                      <a:pPr algn="l" rtl="0" fontAlgn="ctr"/>
                      <a:r>
                        <a:rPr lang="fr-FR" sz="1300" b="0" i="0" u="none" strike="noStrike">
                          <a:solidFill>
                            <a:srgbClr val="000000"/>
                          </a:solidFill>
                          <a:effectLst/>
                          <a:highlight>
                            <a:srgbClr val="E9EDF4"/>
                          </a:highlight>
                          <a:latin typeface="Calibri" panose="020F0502020204030204" pitchFamily="34" charset="0"/>
                        </a:rPr>
                        <a:t>Stocks nets</a:t>
                      </a:r>
                    </a:p>
                  </a:txBody>
                  <a:tcPr marL="3415" marR="3415" marT="341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rowSpan="2">
                  <a:txBody>
                    <a:bodyPr/>
                    <a:lstStyle/>
                    <a:p>
                      <a:pPr algn="ctr" rtl="0" fontAlgn="ctr"/>
                      <a:r>
                        <a:rPr lang="fr-FR" sz="1300" b="0" i="0" u="none" strike="noStrike" dirty="0">
                          <a:solidFill>
                            <a:srgbClr val="000000"/>
                          </a:solidFill>
                          <a:effectLst/>
                          <a:highlight>
                            <a:srgbClr val="E9EDF4"/>
                          </a:highlight>
                          <a:latin typeface="Calibri" panose="020F0502020204030204" pitchFamily="34" charset="0"/>
                        </a:rPr>
                        <a:t>299   </a:t>
                      </a:r>
                    </a:p>
                  </a:txBody>
                  <a:tcPr marL="3415" marR="3415" marT="341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rowSpan="2">
                  <a:txBody>
                    <a:bodyPr/>
                    <a:lstStyle/>
                    <a:p>
                      <a:pPr algn="l" rtl="0" fontAlgn="ctr"/>
                      <a:r>
                        <a:rPr lang="fr-FR" sz="1300" b="0" i="0" u="none" strike="noStrike" dirty="0">
                          <a:solidFill>
                            <a:srgbClr val="000000"/>
                          </a:solidFill>
                          <a:effectLst/>
                          <a:highlight>
                            <a:srgbClr val="E9EDF4"/>
                          </a:highlight>
                          <a:latin typeface="Calibri" panose="020F0502020204030204" pitchFamily="34" charset="0"/>
                        </a:rPr>
                        <a:t>          97   </a:t>
                      </a:r>
                    </a:p>
                  </a:txBody>
                  <a:tcPr marL="3415" marR="3415" marT="341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l" fontAlgn="b"/>
                      <a:endParaRPr lang="fr-FR" sz="800" b="0" i="0" u="none" strike="noStrike">
                        <a:solidFill>
                          <a:srgbClr val="000000"/>
                        </a:solidFill>
                        <a:effectLst/>
                        <a:latin typeface="Aptos Narrow" panose="020B0004020202020204" pitchFamily="34" charset="0"/>
                      </a:endParaRPr>
                    </a:p>
                  </a:txBody>
                  <a:tcPr marL="3415" marR="3415" marT="341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a:noFill/>
                    </a:lnT>
                    <a:lnB>
                      <a:noFill/>
                    </a:lnB>
                    <a:noFill/>
                  </a:tcPr>
                </a:tc>
                <a:tc rowSpan="2">
                  <a:txBody>
                    <a:bodyPr/>
                    <a:lstStyle/>
                    <a:p>
                      <a:pPr algn="l" rtl="0" fontAlgn="ctr"/>
                      <a:r>
                        <a:rPr lang="fr-FR" sz="1300" b="0" i="0" u="none" strike="noStrike">
                          <a:solidFill>
                            <a:srgbClr val="000000"/>
                          </a:solidFill>
                          <a:effectLst/>
                          <a:highlight>
                            <a:srgbClr val="E9EDF4"/>
                          </a:highlight>
                          <a:latin typeface="Calibri" panose="020F0502020204030204" pitchFamily="34" charset="0"/>
                        </a:rPr>
                        <a:t>Provision pour risques &amp; charges</a:t>
                      </a:r>
                    </a:p>
                  </a:txBody>
                  <a:tcPr marL="3415" marR="3415" marT="341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rowSpan="2">
                  <a:txBody>
                    <a:bodyPr/>
                    <a:lstStyle/>
                    <a:p>
                      <a:pPr algn="l" rtl="0" fontAlgn="ctr"/>
                      <a:r>
                        <a:rPr lang="fr-FR" sz="1300" b="0" i="0" u="none" strike="noStrike" dirty="0">
                          <a:solidFill>
                            <a:srgbClr val="000000"/>
                          </a:solidFill>
                          <a:effectLst/>
                          <a:highlight>
                            <a:srgbClr val="E9EDF4"/>
                          </a:highlight>
                          <a:latin typeface="Calibri" panose="020F0502020204030204" pitchFamily="34" charset="0"/>
                        </a:rPr>
                        <a:t>          202   </a:t>
                      </a:r>
                    </a:p>
                  </a:txBody>
                  <a:tcPr marL="3415" marR="3415" marT="341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rowSpan="2">
                  <a:txBody>
                    <a:bodyPr/>
                    <a:lstStyle/>
                    <a:p>
                      <a:pPr algn="l" rtl="0" fontAlgn="ctr"/>
                      <a:r>
                        <a:rPr lang="fr-FR" sz="1300" b="0" i="0" u="none" strike="noStrike" dirty="0">
                          <a:solidFill>
                            <a:srgbClr val="000000"/>
                          </a:solidFill>
                          <a:effectLst/>
                          <a:highlight>
                            <a:srgbClr val="E9EDF4"/>
                          </a:highlight>
                          <a:latin typeface="Calibri" panose="020F0502020204030204" pitchFamily="34" charset="0"/>
                        </a:rPr>
                        <a:t>          515    </a:t>
                      </a:r>
                    </a:p>
                  </a:txBody>
                  <a:tcPr marL="3415" marR="3415" marT="341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extLst>
                  <a:ext uri="{0D108BD9-81ED-4DB2-BD59-A6C34878D82A}">
                    <a16:rowId xmlns:a16="http://schemas.microsoft.com/office/drawing/2014/main" val="3335741408"/>
                  </a:ext>
                </a:extLst>
              </a:tr>
              <a:tr h="190776">
                <a:tc vMerge="1">
                  <a:txBody>
                    <a:bodyPr/>
                    <a:lstStyle/>
                    <a:p>
                      <a:endParaRPr lang="fr-FR"/>
                    </a:p>
                  </a:txBody>
                  <a:tcPr/>
                </a:tc>
                <a:tc vMerge="1">
                  <a:txBody>
                    <a:bodyPr/>
                    <a:lstStyle/>
                    <a:p>
                      <a:endParaRPr lang="fr-FR"/>
                    </a:p>
                  </a:txBody>
                  <a:tcPr/>
                </a:tc>
                <a:tc vMerge="1">
                  <a:txBody>
                    <a:bodyPr/>
                    <a:lstStyle/>
                    <a:p>
                      <a:endParaRPr lang="fr-FR"/>
                    </a:p>
                  </a:txBody>
                  <a:tcPr/>
                </a:tc>
                <a:tc>
                  <a:txBody>
                    <a:bodyPr/>
                    <a:lstStyle/>
                    <a:p>
                      <a:pPr algn="l" fontAlgn="b"/>
                      <a:endParaRPr lang="fr-FR" sz="800" b="0" i="0" u="none" strike="noStrike">
                        <a:solidFill>
                          <a:srgbClr val="000000"/>
                        </a:solidFill>
                        <a:effectLst/>
                        <a:latin typeface="Aptos Narrow" panose="020B0004020202020204" pitchFamily="34" charset="0"/>
                      </a:endParaRPr>
                    </a:p>
                  </a:txBody>
                  <a:tcPr marL="3415" marR="3415" marT="341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a:noFill/>
                    </a:lnT>
                    <a:lnB>
                      <a:noFill/>
                    </a:lnB>
                    <a:noFill/>
                  </a:tcPr>
                </a:tc>
                <a:tc vMerge="1">
                  <a:txBody>
                    <a:bodyPr/>
                    <a:lstStyle/>
                    <a:p>
                      <a:endParaRPr lang="fr-FR"/>
                    </a:p>
                  </a:txBody>
                  <a:tcPr/>
                </a:tc>
                <a:tc vMerge="1">
                  <a:txBody>
                    <a:bodyPr/>
                    <a:lstStyle/>
                    <a:p>
                      <a:endParaRPr lang="fr-FR"/>
                    </a:p>
                  </a:txBody>
                  <a:tcPr/>
                </a:tc>
                <a:tc vMerge="1">
                  <a:txBody>
                    <a:bodyPr/>
                    <a:lstStyle/>
                    <a:p>
                      <a:endParaRPr lang="fr-FR"/>
                    </a:p>
                  </a:txBody>
                  <a:tcPr/>
                </a:tc>
                <a:extLst>
                  <a:ext uri="{0D108BD9-81ED-4DB2-BD59-A6C34878D82A}">
                    <a16:rowId xmlns:a16="http://schemas.microsoft.com/office/drawing/2014/main" val="3380207575"/>
                  </a:ext>
                </a:extLst>
              </a:tr>
              <a:tr h="307976">
                <a:tc>
                  <a:txBody>
                    <a:bodyPr/>
                    <a:lstStyle/>
                    <a:p>
                      <a:pPr algn="l" fontAlgn="t"/>
                      <a:r>
                        <a:rPr lang="fr-FR" sz="1300" b="0" i="0" u="none" strike="noStrike">
                          <a:solidFill>
                            <a:srgbClr val="000000"/>
                          </a:solidFill>
                          <a:effectLst/>
                          <a:highlight>
                            <a:srgbClr val="D0D8E8"/>
                          </a:highlight>
                          <a:latin typeface="Arial" panose="020B0604020202020204" pitchFamily="34" charset="0"/>
                        </a:rPr>
                        <a:t> </a:t>
                      </a:r>
                    </a:p>
                  </a:txBody>
                  <a:tcPr marL="3415" marR="3415" marT="3415"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l" fontAlgn="t"/>
                      <a:r>
                        <a:rPr lang="fr-FR" sz="1300" b="0" i="0" u="none" strike="noStrike">
                          <a:solidFill>
                            <a:srgbClr val="000000"/>
                          </a:solidFill>
                          <a:effectLst/>
                          <a:highlight>
                            <a:srgbClr val="D0D8E8"/>
                          </a:highlight>
                          <a:latin typeface="Arial" panose="020B0604020202020204" pitchFamily="34" charset="0"/>
                        </a:rPr>
                        <a:t> </a:t>
                      </a:r>
                    </a:p>
                  </a:txBody>
                  <a:tcPr marL="3415" marR="3415" marT="3415"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l" fontAlgn="t"/>
                      <a:r>
                        <a:rPr lang="fr-FR" sz="1300" b="0" i="0" u="none" strike="noStrike">
                          <a:solidFill>
                            <a:srgbClr val="000000"/>
                          </a:solidFill>
                          <a:effectLst/>
                          <a:highlight>
                            <a:srgbClr val="D0D8E8"/>
                          </a:highlight>
                          <a:latin typeface="Arial" panose="020B0604020202020204" pitchFamily="34" charset="0"/>
                        </a:rPr>
                        <a:t> </a:t>
                      </a:r>
                    </a:p>
                  </a:txBody>
                  <a:tcPr marL="3415" marR="3415" marT="3415"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l" fontAlgn="b"/>
                      <a:endParaRPr lang="fr-FR" sz="800" b="0" i="0" u="none" strike="noStrike">
                        <a:solidFill>
                          <a:srgbClr val="000000"/>
                        </a:solidFill>
                        <a:effectLst/>
                        <a:latin typeface="Aptos Narrow" panose="020B0004020202020204" pitchFamily="34" charset="0"/>
                      </a:endParaRPr>
                    </a:p>
                  </a:txBody>
                  <a:tcPr marL="3415" marR="3415" marT="341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a:noFill/>
                    </a:lnT>
                    <a:lnB>
                      <a:noFill/>
                    </a:lnB>
                    <a:noFill/>
                  </a:tcPr>
                </a:tc>
                <a:tc>
                  <a:txBody>
                    <a:bodyPr/>
                    <a:lstStyle/>
                    <a:p>
                      <a:pPr algn="l" rtl="0" fontAlgn="ctr"/>
                      <a:r>
                        <a:rPr lang="fr-FR" sz="1300" b="0" i="0" u="none" strike="noStrike">
                          <a:solidFill>
                            <a:srgbClr val="000000"/>
                          </a:solidFill>
                          <a:effectLst/>
                          <a:highlight>
                            <a:srgbClr val="D0D8E8"/>
                          </a:highlight>
                          <a:latin typeface="Calibri" panose="020F0502020204030204" pitchFamily="34" charset="0"/>
                        </a:rPr>
                        <a:t>Emprunts </a:t>
                      </a:r>
                    </a:p>
                  </a:txBody>
                  <a:tcPr marL="3415" marR="3415" marT="341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l" rtl="0" fontAlgn="ctr"/>
                      <a:r>
                        <a:rPr lang="fr-FR" sz="1300" b="0" i="0" u="none" strike="noStrike" dirty="0">
                          <a:solidFill>
                            <a:srgbClr val="000000"/>
                          </a:solidFill>
                          <a:effectLst/>
                          <a:highlight>
                            <a:srgbClr val="D0D8E8"/>
                          </a:highlight>
                          <a:latin typeface="Calibri" panose="020F0502020204030204" pitchFamily="34" charset="0"/>
                        </a:rPr>
                        <a:t>       1 607   </a:t>
                      </a:r>
                    </a:p>
                  </a:txBody>
                  <a:tcPr marL="3415" marR="3415" marT="341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l" rtl="0" fontAlgn="ctr"/>
                      <a:r>
                        <a:rPr lang="fr-FR" sz="1300" b="0" i="0" u="none" strike="noStrike" dirty="0">
                          <a:solidFill>
                            <a:srgbClr val="000000"/>
                          </a:solidFill>
                          <a:effectLst/>
                          <a:highlight>
                            <a:srgbClr val="D0D8E8"/>
                          </a:highlight>
                          <a:latin typeface="Calibri" panose="020F0502020204030204" pitchFamily="34" charset="0"/>
                        </a:rPr>
                        <a:t>       1 892   </a:t>
                      </a:r>
                    </a:p>
                  </a:txBody>
                  <a:tcPr marL="3415" marR="3415" marT="341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extLst>
                  <a:ext uri="{0D108BD9-81ED-4DB2-BD59-A6C34878D82A}">
                    <a16:rowId xmlns:a16="http://schemas.microsoft.com/office/drawing/2014/main" val="191021380"/>
                  </a:ext>
                </a:extLst>
              </a:tr>
              <a:tr h="307976">
                <a:tc>
                  <a:txBody>
                    <a:bodyPr/>
                    <a:lstStyle/>
                    <a:p>
                      <a:pPr algn="l" rtl="0" fontAlgn="ctr"/>
                      <a:r>
                        <a:rPr lang="fr-FR" sz="1300" b="0" i="0" u="none" strike="noStrike">
                          <a:solidFill>
                            <a:srgbClr val="000000"/>
                          </a:solidFill>
                          <a:effectLst/>
                          <a:highlight>
                            <a:srgbClr val="E9EDF4"/>
                          </a:highlight>
                          <a:latin typeface="Calibri" panose="020F0502020204030204" pitchFamily="34" charset="0"/>
                        </a:rPr>
                        <a:t>Créances diverses</a:t>
                      </a:r>
                    </a:p>
                  </a:txBody>
                  <a:tcPr marL="3415" marR="3415" marT="341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l" rtl="0" fontAlgn="ctr"/>
                      <a:r>
                        <a:rPr lang="fr-FR" sz="1300" b="0" i="0" u="none" strike="noStrike" dirty="0">
                          <a:solidFill>
                            <a:srgbClr val="000000"/>
                          </a:solidFill>
                          <a:effectLst/>
                          <a:highlight>
                            <a:srgbClr val="E9EDF4"/>
                          </a:highlight>
                          <a:latin typeface="Calibri" panose="020F0502020204030204" pitchFamily="34" charset="0"/>
                        </a:rPr>
                        <a:t>            977   </a:t>
                      </a:r>
                    </a:p>
                  </a:txBody>
                  <a:tcPr marL="3415" marR="3415" marT="341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l" rtl="0" fontAlgn="ctr"/>
                      <a:r>
                        <a:rPr lang="fr-FR" sz="1300" b="0" i="0" u="none" strike="noStrike" dirty="0">
                          <a:solidFill>
                            <a:srgbClr val="000000"/>
                          </a:solidFill>
                          <a:effectLst/>
                          <a:highlight>
                            <a:srgbClr val="E9EDF4"/>
                          </a:highlight>
                          <a:latin typeface="Calibri" panose="020F0502020204030204" pitchFamily="34" charset="0"/>
                        </a:rPr>
                        <a:t>          423   </a:t>
                      </a:r>
                    </a:p>
                  </a:txBody>
                  <a:tcPr marL="3415" marR="3415" marT="341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l" fontAlgn="b"/>
                      <a:endParaRPr lang="fr-FR" sz="800" b="0" i="0" u="none" strike="noStrike">
                        <a:solidFill>
                          <a:srgbClr val="000000"/>
                        </a:solidFill>
                        <a:effectLst/>
                        <a:latin typeface="Aptos Narrow" panose="020B0004020202020204" pitchFamily="34" charset="0"/>
                      </a:endParaRPr>
                    </a:p>
                  </a:txBody>
                  <a:tcPr marL="3415" marR="3415" marT="341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a:noFill/>
                    </a:lnT>
                    <a:lnB>
                      <a:noFill/>
                    </a:lnB>
                    <a:noFill/>
                  </a:tcPr>
                </a:tc>
                <a:tc>
                  <a:txBody>
                    <a:bodyPr/>
                    <a:lstStyle/>
                    <a:p>
                      <a:pPr algn="l" rtl="0" fontAlgn="ctr"/>
                      <a:r>
                        <a:rPr lang="fr-FR" sz="1300" b="0" i="0" u="none" strike="noStrike">
                          <a:solidFill>
                            <a:srgbClr val="000000"/>
                          </a:solidFill>
                          <a:effectLst/>
                          <a:highlight>
                            <a:srgbClr val="E9EDF4"/>
                          </a:highlight>
                          <a:latin typeface="Calibri" panose="020F0502020204030204" pitchFamily="34" charset="0"/>
                        </a:rPr>
                        <a:t>Fonds dédiés</a:t>
                      </a:r>
                    </a:p>
                  </a:txBody>
                  <a:tcPr marL="3415" marR="3415" marT="341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l" rtl="0" fontAlgn="ctr"/>
                      <a:r>
                        <a:rPr lang="fr-FR" sz="1300" b="0" i="0" u="none" strike="noStrike" dirty="0">
                          <a:solidFill>
                            <a:srgbClr val="000000"/>
                          </a:solidFill>
                          <a:effectLst/>
                          <a:highlight>
                            <a:srgbClr val="E9EDF4"/>
                          </a:highlight>
                          <a:latin typeface="Calibri" panose="020F0502020204030204" pitchFamily="34" charset="0"/>
                        </a:rPr>
                        <a:t>          258   </a:t>
                      </a:r>
                    </a:p>
                  </a:txBody>
                  <a:tcPr marL="3415" marR="3415" marT="341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l" rtl="0" fontAlgn="ctr"/>
                      <a:r>
                        <a:rPr lang="fr-FR" sz="1300" b="0" i="0" u="none" strike="noStrike" dirty="0">
                          <a:solidFill>
                            <a:srgbClr val="000000"/>
                          </a:solidFill>
                          <a:effectLst/>
                          <a:highlight>
                            <a:srgbClr val="E9EDF4"/>
                          </a:highlight>
                          <a:latin typeface="Calibri" panose="020F0502020204030204" pitchFamily="34" charset="0"/>
                        </a:rPr>
                        <a:t>          200   </a:t>
                      </a:r>
                    </a:p>
                  </a:txBody>
                  <a:tcPr marL="3415" marR="3415" marT="341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extLst>
                  <a:ext uri="{0D108BD9-81ED-4DB2-BD59-A6C34878D82A}">
                    <a16:rowId xmlns:a16="http://schemas.microsoft.com/office/drawing/2014/main" val="1310080176"/>
                  </a:ext>
                </a:extLst>
              </a:tr>
              <a:tr h="610742">
                <a:tc>
                  <a:txBody>
                    <a:bodyPr/>
                    <a:lstStyle/>
                    <a:p>
                      <a:pPr algn="l" rtl="0" fontAlgn="ctr"/>
                      <a:r>
                        <a:rPr lang="fr-FR" sz="1300" b="0" i="0" u="none" strike="noStrike">
                          <a:solidFill>
                            <a:srgbClr val="000000"/>
                          </a:solidFill>
                          <a:effectLst/>
                          <a:highlight>
                            <a:srgbClr val="E9EDF4"/>
                          </a:highlight>
                          <a:latin typeface="Calibri" panose="020F0502020204030204" pitchFamily="34" charset="0"/>
                        </a:rPr>
                        <a:t> </a:t>
                      </a:r>
                    </a:p>
                  </a:txBody>
                  <a:tcPr marL="3415" marR="3415" marT="341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l" rtl="0" fontAlgn="ctr"/>
                      <a:r>
                        <a:rPr lang="fr-FR" sz="1300" b="0" i="0" u="none" strike="noStrike">
                          <a:solidFill>
                            <a:srgbClr val="000000"/>
                          </a:solidFill>
                          <a:effectLst/>
                          <a:highlight>
                            <a:srgbClr val="E9EDF4"/>
                          </a:highlight>
                          <a:latin typeface="Calibri" panose="020F0502020204030204" pitchFamily="34" charset="0"/>
                        </a:rPr>
                        <a:t> </a:t>
                      </a:r>
                    </a:p>
                  </a:txBody>
                  <a:tcPr marL="3415" marR="3415" marT="341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l" rtl="0" fontAlgn="ctr"/>
                      <a:r>
                        <a:rPr lang="fr-FR" sz="1300" b="0" i="0" u="none" strike="noStrike">
                          <a:solidFill>
                            <a:srgbClr val="000000"/>
                          </a:solidFill>
                          <a:effectLst/>
                          <a:highlight>
                            <a:srgbClr val="E9EDF4"/>
                          </a:highlight>
                          <a:latin typeface="Calibri" panose="020F0502020204030204" pitchFamily="34" charset="0"/>
                        </a:rPr>
                        <a:t> </a:t>
                      </a:r>
                    </a:p>
                  </a:txBody>
                  <a:tcPr marL="3415" marR="3415" marT="341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l" fontAlgn="b"/>
                      <a:endParaRPr lang="fr-FR" sz="800" b="0" i="0" u="none" strike="noStrike">
                        <a:solidFill>
                          <a:srgbClr val="000000"/>
                        </a:solidFill>
                        <a:effectLst/>
                        <a:latin typeface="Aptos Narrow" panose="020B0004020202020204" pitchFamily="34" charset="0"/>
                      </a:endParaRPr>
                    </a:p>
                  </a:txBody>
                  <a:tcPr marL="3415" marR="3415" marT="341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a:noFill/>
                    </a:lnT>
                    <a:lnB>
                      <a:noFill/>
                    </a:lnB>
                    <a:noFill/>
                  </a:tcPr>
                </a:tc>
                <a:tc>
                  <a:txBody>
                    <a:bodyPr/>
                    <a:lstStyle/>
                    <a:p>
                      <a:pPr algn="l" rtl="0" fontAlgn="ctr"/>
                      <a:r>
                        <a:rPr lang="fr-FR" sz="1300" b="0" i="0" u="none" strike="noStrike">
                          <a:solidFill>
                            <a:srgbClr val="000000"/>
                          </a:solidFill>
                          <a:effectLst/>
                          <a:highlight>
                            <a:srgbClr val="E9EDF4"/>
                          </a:highlight>
                          <a:latin typeface="Calibri" panose="020F0502020204030204" pitchFamily="34" charset="0"/>
                        </a:rPr>
                        <a:t>Produits Constatés d'avance projet Drones</a:t>
                      </a:r>
                    </a:p>
                  </a:txBody>
                  <a:tcPr marL="3415" marR="3415" marT="341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l" rtl="0" fontAlgn="ctr"/>
                      <a:r>
                        <a:rPr lang="fr-FR" sz="1300" b="0" i="0" u="none" strike="noStrike" dirty="0">
                          <a:solidFill>
                            <a:srgbClr val="000000"/>
                          </a:solidFill>
                          <a:effectLst/>
                          <a:highlight>
                            <a:srgbClr val="E9EDF4"/>
                          </a:highlight>
                          <a:latin typeface="Calibri" panose="020F0502020204030204" pitchFamily="34" charset="0"/>
                        </a:rPr>
                        <a:t>          935   </a:t>
                      </a:r>
                    </a:p>
                  </a:txBody>
                  <a:tcPr marL="3415" marR="3415" marT="341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l" rtl="0" fontAlgn="ctr"/>
                      <a:r>
                        <a:rPr lang="fr-FR" sz="1300" b="0" i="0" u="none" strike="noStrike" dirty="0">
                          <a:solidFill>
                            <a:srgbClr val="000000"/>
                          </a:solidFill>
                          <a:effectLst/>
                          <a:highlight>
                            <a:srgbClr val="E9EDF4"/>
                          </a:highlight>
                          <a:latin typeface="Calibri" panose="020F0502020204030204" pitchFamily="34" charset="0"/>
                        </a:rPr>
                        <a:t>           970            -   </a:t>
                      </a:r>
                    </a:p>
                  </a:txBody>
                  <a:tcPr marL="3415" marR="3415" marT="341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extLst>
                  <a:ext uri="{0D108BD9-81ED-4DB2-BD59-A6C34878D82A}">
                    <a16:rowId xmlns:a16="http://schemas.microsoft.com/office/drawing/2014/main" val="1921456458"/>
                  </a:ext>
                </a:extLst>
              </a:tr>
              <a:tr h="307976">
                <a:tc>
                  <a:txBody>
                    <a:bodyPr/>
                    <a:lstStyle/>
                    <a:p>
                      <a:pPr algn="l" rtl="0" fontAlgn="ctr"/>
                      <a:r>
                        <a:rPr lang="fr-FR" sz="1300" b="0" i="0" u="none" strike="noStrike">
                          <a:solidFill>
                            <a:srgbClr val="000000"/>
                          </a:solidFill>
                          <a:effectLst/>
                          <a:highlight>
                            <a:srgbClr val="D0D8E8"/>
                          </a:highlight>
                          <a:latin typeface="Calibri" panose="020F0502020204030204" pitchFamily="34" charset="0"/>
                        </a:rPr>
                        <a:t>Trésorerie</a:t>
                      </a:r>
                    </a:p>
                  </a:txBody>
                  <a:tcPr marL="3415" marR="3415" marT="341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l" rtl="0" fontAlgn="ctr"/>
                      <a:r>
                        <a:rPr lang="fr-FR" sz="1300" b="0" i="0" u="none" strike="noStrike" dirty="0">
                          <a:solidFill>
                            <a:srgbClr val="000000"/>
                          </a:solidFill>
                          <a:effectLst/>
                          <a:highlight>
                            <a:srgbClr val="D0D8E8"/>
                          </a:highlight>
                          <a:latin typeface="Calibri" panose="020F0502020204030204" pitchFamily="34" charset="0"/>
                        </a:rPr>
                        <a:t>         2 167   </a:t>
                      </a:r>
                    </a:p>
                  </a:txBody>
                  <a:tcPr marL="3415" marR="3415" marT="341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l" rtl="0" fontAlgn="ctr"/>
                      <a:r>
                        <a:rPr lang="fr-FR" sz="1300" b="0" i="0" u="none" strike="noStrike" dirty="0">
                          <a:solidFill>
                            <a:srgbClr val="000000"/>
                          </a:solidFill>
                          <a:effectLst/>
                          <a:highlight>
                            <a:srgbClr val="D0D8E8"/>
                          </a:highlight>
                          <a:latin typeface="Calibri" panose="020F0502020204030204" pitchFamily="34" charset="0"/>
                        </a:rPr>
                        <a:t>       3 247   </a:t>
                      </a:r>
                    </a:p>
                  </a:txBody>
                  <a:tcPr marL="3415" marR="3415" marT="341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l" fontAlgn="b"/>
                      <a:endParaRPr lang="fr-FR" sz="800" b="0" i="0" u="none" strike="noStrike">
                        <a:solidFill>
                          <a:srgbClr val="000000"/>
                        </a:solidFill>
                        <a:effectLst/>
                        <a:latin typeface="Aptos Narrow" panose="020B0004020202020204" pitchFamily="34" charset="0"/>
                      </a:endParaRPr>
                    </a:p>
                  </a:txBody>
                  <a:tcPr marL="3415" marR="3415" marT="341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a:noFill/>
                    </a:lnT>
                    <a:lnB>
                      <a:noFill/>
                    </a:lnB>
                    <a:noFill/>
                  </a:tcPr>
                </a:tc>
                <a:tc>
                  <a:txBody>
                    <a:bodyPr/>
                    <a:lstStyle/>
                    <a:p>
                      <a:pPr algn="l" rtl="0" fontAlgn="ctr"/>
                      <a:r>
                        <a:rPr lang="fr-FR" sz="1300" b="0" i="0" u="none" strike="noStrike">
                          <a:solidFill>
                            <a:srgbClr val="000000"/>
                          </a:solidFill>
                          <a:effectLst/>
                          <a:highlight>
                            <a:srgbClr val="D0D8E8"/>
                          </a:highlight>
                          <a:latin typeface="Calibri" panose="020F0502020204030204" pitchFamily="34" charset="0"/>
                        </a:rPr>
                        <a:t>Autres dettes</a:t>
                      </a:r>
                    </a:p>
                  </a:txBody>
                  <a:tcPr marL="3415" marR="3415" marT="341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l" rtl="0" fontAlgn="ctr"/>
                      <a:r>
                        <a:rPr lang="fr-FR" sz="1300" b="0" i="0" u="none" strike="noStrike" dirty="0">
                          <a:solidFill>
                            <a:srgbClr val="000000"/>
                          </a:solidFill>
                          <a:effectLst/>
                          <a:highlight>
                            <a:srgbClr val="D0D8E8"/>
                          </a:highlight>
                          <a:latin typeface="Calibri" panose="020F0502020204030204" pitchFamily="34" charset="0"/>
                        </a:rPr>
                        <a:t>          823   </a:t>
                      </a:r>
                    </a:p>
                  </a:txBody>
                  <a:tcPr marL="3415" marR="3415" marT="341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algn="l" rtl="0" fontAlgn="ctr"/>
                      <a:r>
                        <a:rPr lang="fr-FR" sz="1300" b="0" i="0" u="none" strike="noStrike" dirty="0">
                          <a:solidFill>
                            <a:srgbClr val="000000"/>
                          </a:solidFill>
                          <a:effectLst/>
                          <a:highlight>
                            <a:srgbClr val="D0D8E8"/>
                          </a:highlight>
                          <a:latin typeface="Calibri" panose="020F0502020204030204" pitchFamily="34" charset="0"/>
                        </a:rPr>
                        <a:t>          317   </a:t>
                      </a:r>
                    </a:p>
                  </a:txBody>
                  <a:tcPr marL="3415" marR="3415" marT="341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extLst>
                  <a:ext uri="{0D108BD9-81ED-4DB2-BD59-A6C34878D82A}">
                    <a16:rowId xmlns:a16="http://schemas.microsoft.com/office/drawing/2014/main" val="2443373336"/>
                  </a:ext>
                </a:extLst>
              </a:tr>
              <a:tr h="307976">
                <a:tc>
                  <a:txBody>
                    <a:bodyPr/>
                    <a:lstStyle/>
                    <a:p>
                      <a:pPr algn="l" rtl="0" fontAlgn="ctr"/>
                      <a:r>
                        <a:rPr lang="fr-FR" sz="1300" b="1" i="0" u="none" strike="noStrike" dirty="0">
                          <a:solidFill>
                            <a:srgbClr val="000000"/>
                          </a:solidFill>
                          <a:effectLst/>
                          <a:highlight>
                            <a:srgbClr val="E9EDF4"/>
                          </a:highlight>
                          <a:latin typeface="Calibri" panose="020F0502020204030204" pitchFamily="34" charset="0"/>
                        </a:rPr>
                        <a:t>Total actif</a:t>
                      </a:r>
                    </a:p>
                  </a:txBody>
                  <a:tcPr marL="3415" marR="3415" marT="341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l" rtl="0" fontAlgn="ctr"/>
                      <a:r>
                        <a:rPr lang="fr-FR" sz="1300" b="1" i="0" u="none" strike="noStrike" dirty="0">
                          <a:solidFill>
                            <a:srgbClr val="000000"/>
                          </a:solidFill>
                          <a:effectLst/>
                          <a:highlight>
                            <a:srgbClr val="E9EDF4"/>
                          </a:highlight>
                          <a:latin typeface="Calibri" panose="020F0502020204030204" pitchFamily="34" charset="0"/>
                        </a:rPr>
                        <a:t>         5 701   </a:t>
                      </a:r>
                    </a:p>
                  </a:txBody>
                  <a:tcPr marL="3415" marR="3415" marT="341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l" rtl="0" fontAlgn="ctr"/>
                      <a:r>
                        <a:rPr lang="fr-FR" sz="1300" b="1" i="0" u="none" strike="noStrike" dirty="0">
                          <a:solidFill>
                            <a:srgbClr val="000000"/>
                          </a:solidFill>
                          <a:effectLst/>
                          <a:highlight>
                            <a:srgbClr val="E9EDF4"/>
                          </a:highlight>
                          <a:latin typeface="Calibri" panose="020F0502020204030204" pitchFamily="34" charset="0"/>
                        </a:rPr>
                        <a:t>       6 178   </a:t>
                      </a:r>
                    </a:p>
                  </a:txBody>
                  <a:tcPr marL="3415" marR="3415" marT="341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l" fontAlgn="b"/>
                      <a:endParaRPr lang="fr-FR" sz="800" b="1" i="0" u="none" strike="noStrike">
                        <a:solidFill>
                          <a:srgbClr val="000000"/>
                        </a:solidFill>
                        <a:effectLst/>
                        <a:latin typeface="Aptos Narrow" panose="020B0004020202020204" pitchFamily="34" charset="0"/>
                      </a:endParaRPr>
                    </a:p>
                  </a:txBody>
                  <a:tcPr marL="3415" marR="3415" marT="341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a:noFill/>
                    </a:lnT>
                    <a:lnB>
                      <a:noFill/>
                    </a:lnB>
                    <a:noFill/>
                  </a:tcPr>
                </a:tc>
                <a:tc>
                  <a:txBody>
                    <a:bodyPr/>
                    <a:lstStyle/>
                    <a:p>
                      <a:pPr algn="l" rtl="0" fontAlgn="ctr"/>
                      <a:r>
                        <a:rPr lang="fr-FR" sz="1300" b="1" i="0" u="none" strike="noStrike">
                          <a:solidFill>
                            <a:srgbClr val="000000"/>
                          </a:solidFill>
                          <a:effectLst/>
                          <a:highlight>
                            <a:srgbClr val="E9EDF4"/>
                          </a:highlight>
                          <a:latin typeface="Calibri" panose="020F0502020204030204" pitchFamily="34" charset="0"/>
                        </a:rPr>
                        <a:t>Total passif</a:t>
                      </a:r>
                    </a:p>
                  </a:txBody>
                  <a:tcPr marL="3415" marR="3415" marT="341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l" rtl="0" fontAlgn="ctr"/>
                      <a:r>
                        <a:rPr lang="fr-FR" sz="1300" b="1" i="0" u="none" strike="noStrike" dirty="0">
                          <a:solidFill>
                            <a:srgbClr val="000000"/>
                          </a:solidFill>
                          <a:effectLst/>
                          <a:highlight>
                            <a:srgbClr val="E9EDF4"/>
                          </a:highlight>
                          <a:latin typeface="Calibri" panose="020F0502020204030204" pitchFamily="34" charset="0"/>
                        </a:rPr>
                        <a:t>       5 701   </a:t>
                      </a:r>
                    </a:p>
                  </a:txBody>
                  <a:tcPr marL="3415" marR="3415" marT="341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algn="l" rtl="0" fontAlgn="ctr"/>
                      <a:r>
                        <a:rPr lang="fr-FR" sz="1300" b="1" i="0" u="none" strike="noStrike" dirty="0">
                          <a:solidFill>
                            <a:srgbClr val="000000"/>
                          </a:solidFill>
                          <a:effectLst/>
                          <a:highlight>
                            <a:srgbClr val="E9EDF4"/>
                          </a:highlight>
                          <a:latin typeface="Calibri" panose="020F0502020204030204" pitchFamily="34" charset="0"/>
                        </a:rPr>
                        <a:t>       6 178   </a:t>
                      </a:r>
                    </a:p>
                  </a:txBody>
                  <a:tcPr marL="3415" marR="3415" marT="341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extLst>
                  <a:ext uri="{0D108BD9-81ED-4DB2-BD59-A6C34878D82A}">
                    <a16:rowId xmlns:a16="http://schemas.microsoft.com/office/drawing/2014/main" val="2911028861"/>
                  </a:ext>
                </a:extLst>
              </a:tr>
            </a:tbl>
          </a:graphicData>
        </a:graphic>
      </p:graphicFrame>
      <p:pic>
        <p:nvPicPr>
          <p:cNvPr id="2" name="Picture 2" descr="S:\Com_marketing\03-Charte graphique\2015 et après\LOGOS\FOND BLANC\BITMAP\INDEXE - PNG AVEC TRANSPARENCE\VERTICAL.png">
            <a:extLst>
              <a:ext uri="{FF2B5EF4-FFF2-40B4-BE49-F238E27FC236}">
                <a16:creationId xmlns:a16="http://schemas.microsoft.com/office/drawing/2014/main" id="{489AD060-149A-47AD-C660-62AB1AC7D21B}"/>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9512" y="188640"/>
            <a:ext cx="950707" cy="792088"/>
          </a:xfrm>
          <a:prstGeom prst="rect">
            <a:avLst/>
          </a:prstGeom>
          <a:noFill/>
          <a:extLst>
            <a:ext uri="{909E8E84-426E-40dd-AFC4-6F175D3DCCD1}">
              <a14:hiddenFill xmlns="" xmlns:a14="http://schemas.microsoft.com/office/drawing/2010/main">
                <a:solidFill>
                  <a:srgbClr val="FFFFFF"/>
                </a:solidFill>
              </a14:hiddenFill>
            </a:ext>
          </a:extLst>
        </p:spPr>
      </p:pic>
      <p:sp>
        <p:nvSpPr>
          <p:cNvPr id="6" name="Espace réservé du numéro de diapositive 7">
            <a:extLst>
              <a:ext uri="{FF2B5EF4-FFF2-40B4-BE49-F238E27FC236}">
                <a16:creationId xmlns:a16="http://schemas.microsoft.com/office/drawing/2014/main" id="{E79EE270-51B3-A6BB-5950-EB234ED13BFD}"/>
              </a:ext>
            </a:extLst>
          </p:cNvPr>
          <p:cNvSpPr txBox="1">
            <a:spLocks/>
          </p:cNvSpPr>
          <p:nvPr/>
        </p:nvSpPr>
        <p:spPr>
          <a:xfrm>
            <a:off x="8532440" y="6491287"/>
            <a:ext cx="2133600" cy="366713"/>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fld id="{9A18A297-7AB6-445A-BBB7-904C709705D0}" type="slidenum">
              <a:rPr lang="fr-FR" altLang="fr-FR" sz="1800" smtClean="0"/>
              <a:pPr marL="0" indent="0">
                <a:buNone/>
              </a:pPr>
              <a:t>10</a:t>
            </a:fld>
            <a:endParaRPr lang="fr-FR" altLang="fr-FR" sz="1800" dirty="0"/>
          </a:p>
        </p:txBody>
      </p:sp>
    </p:spTree>
    <p:extLst>
      <p:ext uri="{BB962C8B-B14F-4D97-AF65-F5344CB8AC3E}">
        <p14:creationId xmlns:p14="http://schemas.microsoft.com/office/powerpoint/2010/main" val="14718225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249438"/>
            <a:ext cx="7772400" cy="1467594"/>
          </a:xfrm>
        </p:spPr>
        <p:txBody>
          <a:bodyPr/>
          <a:lstStyle/>
          <a:p>
            <a:r>
              <a:rPr lang="fr-FR" altLang="fr-FR" dirty="0"/>
              <a:t>Activité des missions</a:t>
            </a:r>
            <a:br>
              <a:rPr lang="fr-FR" altLang="fr-FR" dirty="0"/>
            </a:br>
            <a:endParaRPr lang="fr-FR" dirty="0"/>
          </a:p>
        </p:txBody>
      </p:sp>
      <p:pic>
        <p:nvPicPr>
          <p:cNvPr id="5" name="Imag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1513" y="828675"/>
            <a:ext cx="1740248" cy="1160165"/>
          </a:xfrm>
          <a:prstGeom prst="rect">
            <a:avLst/>
          </a:prstGeom>
        </p:spPr>
      </p:pic>
      <p:pic>
        <p:nvPicPr>
          <p:cNvPr id="7" name="Imag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71800" y="823866"/>
            <a:ext cx="1768521" cy="1183886"/>
          </a:xfrm>
          <a:prstGeom prst="rect">
            <a:avLst/>
          </a:prstGeom>
        </p:spPr>
      </p:pic>
      <p:pic>
        <p:nvPicPr>
          <p:cNvPr id="8" name="Image 7"/>
          <p:cNvPicPr preferRelativeResize="0">
            <a:picLocks/>
          </p:cNvPicPr>
          <p:nvPr/>
        </p:nvPicPr>
        <p:blipFill rotWithShape="1">
          <a:blip r:embed="rId5" cstate="print">
            <a:extLst>
              <a:ext uri="{28A0092B-C50C-407E-A947-70E740481C1C}">
                <a14:useLocalDpi xmlns:a14="http://schemas.microsoft.com/office/drawing/2010/main" val="0"/>
              </a:ext>
            </a:extLst>
          </a:blip>
          <a:srcRect l="4270" r="9573"/>
          <a:stretch/>
        </p:blipFill>
        <p:spPr>
          <a:xfrm flipH="1">
            <a:off x="4716016" y="823866"/>
            <a:ext cx="1944216" cy="1198023"/>
          </a:xfrm>
          <a:prstGeom prst="rect">
            <a:avLst/>
          </a:prstGeom>
        </p:spPr>
      </p:pic>
      <p:pic>
        <p:nvPicPr>
          <p:cNvPr id="9" name="Image 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80416" y="3356992"/>
            <a:ext cx="1740249" cy="1160166"/>
          </a:xfrm>
          <a:prstGeom prst="rect">
            <a:avLst/>
          </a:prstGeom>
        </p:spPr>
      </p:pic>
      <p:pic>
        <p:nvPicPr>
          <p:cNvPr id="10" name="Image 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594196" y="3350896"/>
            <a:ext cx="1761780" cy="1174520"/>
          </a:xfrm>
          <a:prstGeom prst="rect">
            <a:avLst/>
          </a:prstGeom>
        </p:spPr>
      </p:pic>
      <p:pic>
        <p:nvPicPr>
          <p:cNvPr id="11" name="Image 10"/>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560603" y="3350896"/>
            <a:ext cx="2051720" cy="1153067"/>
          </a:xfrm>
          <a:prstGeom prst="rect">
            <a:avLst/>
          </a:prstGeom>
        </p:spPr>
      </p:pic>
      <p:pic>
        <p:nvPicPr>
          <p:cNvPr id="12" name="Image 11"/>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6915945" y="3350895"/>
            <a:ext cx="1722483" cy="1153067"/>
          </a:xfrm>
          <a:prstGeom prst="rect">
            <a:avLst/>
          </a:prstGeom>
        </p:spPr>
      </p:pic>
      <p:pic>
        <p:nvPicPr>
          <p:cNvPr id="13" name="Image 12"/>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6793306" y="823865"/>
            <a:ext cx="1797035" cy="1198023"/>
          </a:xfrm>
          <a:prstGeom prst="rect">
            <a:avLst/>
          </a:prstGeom>
        </p:spPr>
      </p:pic>
    </p:spTree>
    <p:extLst>
      <p:ext uri="{BB962C8B-B14F-4D97-AF65-F5344CB8AC3E}">
        <p14:creationId xmlns:p14="http://schemas.microsoft.com/office/powerpoint/2010/main" val="20464689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347864" y="6021288"/>
            <a:ext cx="3096344" cy="8367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 name="Espace réservé du contenu 2"/>
          <p:cNvSpPr>
            <a:spLocks noGrp="1"/>
          </p:cNvSpPr>
          <p:nvPr>
            <p:ph idx="1"/>
          </p:nvPr>
        </p:nvSpPr>
        <p:spPr>
          <a:xfrm>
            <a:off x="395536" y="1331641"/>
            <a:ext cx="8291264" cy="4929411"/>
          </a:xfrm>
        </p:spPr>
        <p:txBody>
          <a:bodyPr/>
          <a:lstStyle/>
          <a:p>
            <a:pPr marL="0" indent="0">
              <a:spcBef>
                <a:spcPts val="0"/>
              </a:spcBef>
              <a:buNone/>
            </a:pPr>
            <a:endParaRPr lang="fr-FR" altLang="fr-FR" sz="2400" dirty="0">
              <a:latin typeface="+mj-lt"/>
            </a:endParaRPr>
          </a:p>
          <a:p>
            <a:pPr>
              <a:spcBef>
                <a:spcPts val="0"/>
              </a:spcBef>
            </a:pPr>
            <a:r>
              <a:rPr lang="fr-FR" altLang="fr-FR" sz="2400" dirty="0">
                <a:latin typeface="+mj-lt"/>
              </a:rPr>
              <a:t>Arrêt du contrat UNHAS le 21 février</a:t>
            </a:r>
          </a:p>
          <a:p>
            <a:pPr>
              <a:spcBef>
                <a:spcPts val="0"/>
              </a:spcBef>
            </a:pPr>
            <a:endParaRPr lang="fr-FR" altLang="fr-FR" sz="2400" dirty="0">
              <a:latin typeface="+mj-lt"/>
            </a:endParaRPr>
          </a:p>
          <a:p>
            <a:pPr>
              <a:spcBef>
                <a:spcPts val="0"/>
              </a:spcBef>
            </a:pPr>
            <a:r>
              <a:rPr lang="fr-FR" altLang="fr-FR" sz="2400" dirty="0">
                <a:latin typeface="+mj-lt"/>
              </a:rPr>
              <a:t>Contrat WWF avec 30 HV par mois de juillet à octobre</a:t>
            </a:r>
          </a:p>
          <a:p>
            <a:pPr>
              <a:spcBef>
                <a:spcPts val="0"/>
              </a:spcBef>
            </a:pPr>
            <a:endParaRPr lang="fr-FR" altLang="fr-FR" sz="2400" dirty="0">
              <a:latin typeface="+mj-lt"/>
            </a:endParaRPr>
          </a:p>
          <a:p>
            <a:pPr>
              <a:spcBef>
                <a:spcPts val="0"/>
              </a:spcBef>
            </a:pPr>
            <a:r>
              <a:rPr lang="fr-FR" altLang="fr-FR" sz="2400" dirty="0">
                <a:latin typeface="+mj-lt"/>
              </a:rPr>
              <a:t>D’où baisse des HV en 2024 : 487 HV versus 898 HV en 2023</a:t>
            </a:r>
          </a:p>
          <a:p>
            <a:pPr marL="0" indent="0">
              <a:spcBef>
                <a:spcPts val="0"/>
              </a:spcBef>
              <a:buNone/>
            </a:pPr>
            <a:endParaRPr lang="fr-FR" altLang="fr-FR" sz="2400" dirty="0">
              <a:latin typeface="+mj-lt"/>
            </a:endParaRPr>
          </a:p>
          <a:p>
            <a:pPr>
              <a:spcBef>
                <a:spcPts val="0"/>
              </a:spcBef>
            </a:pPr>
            <a:r>
              <a:rPr lang="fr-FR" altLang="fr-FR" sz="2400" dirty="0">
                <a:latin typeface="+mj-lt"/>
              </a:rPr>
              <a:t>Au total, l’activité affiche un déficit opérationnel de 568 k€ sur 2024</a:t>
            </a:r>
          </a:p>
          <a:p>
            <a:pPr>
              <a:spcBef>
                <a:spcPts val="0"/>
              </a:spcBef>
            </a:pPr>
            <a:endParaRPr lang="fr-FR" altLang="fr-FR" sz="2400" dirty="0">
              <a:latin typeface="+mj-lt"/>
            </a:endParaRPr>
          </a:p>
          <a:p>
            <a:pPr>
              <a:spcBef>
                <a:spcPts val="0"/>
              </a:spcBef>
            </a:pPr>
            <a:r>
              <a:rPr lang="fr-FR" altLang="fr-FR" sz="2400" dirty="0">
                <a:latin typeface="+mj-lt"/>
              </a:rPr>
              <a:t>Sachant que l’opération de remise en état du F-OJJD, traitée en recettes et charges exceptionnelles a présenté un résultat négatif de 313 K, compensé par une reprise de provision pour risque d’entretien du même ordre</a:t>
            </a:r>
            <a:br>
              <a:rPr lang="fr-FR" altLang="fr-FR" sz="2200" dirty="0">
                <a:latin typeface="+mj-lt"/>
              </a:rPr>
            </a:br>
            <a:endParaRPr lang="fr-FR" altLang="fr-FR" dirty="0">
              <a:latin typeface="+mj-lt"/>
            </a:endParaRPr>
          </a:p>
        </p:txBody>
      </p:sp>
      <p:sp>
        <p:nvSpPr>
          <p:cNvPr id="2" name="Titre 1"/>
          <p:cNvSpPr>
            <a:spLocks noGrp="1"/>
          </p:cNvSpPr>
          <p:nvPr>
            <p:ph type="title"/>
          </p:nvPr>
        </p:nvSpPr>
        <p:spPr>
          <a:xfrm>
            <a:off x="806896" y="8813"/>
            <a:ext cx="8229600" cy="1143000"/>
          </a:xfrm>
        </p:spPr>
        <p:txBody>
          <a:bodyPr/>
          <a:lstStyle/>
          <a:p>
            <a:r>
              <a:rPr lang="fr-FR" sz="3600" dirty="0"/>
              <a:t>Mission Avions</a:t>
            </a:r>
            <a:br>
              <a:rPr lang="fr-FR" dirty="0"/>
            </a:br>
            <a:endParaRPr lang="fr-FR" dirty="0"/>
          </a:p>
        </p:txBody>
      </p:sp>
      <p:pic>
        <p:nvPicPr>
          <p:cNvPr id="6" name="Picture 2" descr="S:\Com_marketing\03-Charte graphique\2015 et après\LOGOS\FOND BLANC\BITMAP\INDEXE - PNG AVEC TRANSPARENCE\VERTICAL.png">
            <a:extLst>
              <a:ext uri="{FF2B5EF4-FFF2-40B4-BE49-F238E27FC236}">
                <a16:creationId xmlns:a16="http://schemas.microsoft.com/office/drawing/2014/main" id="{B562A1C8-9C32-5481-3BF3-6B181E01627A}"/>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1912" y="341041"/>
            <a:ext cx="950707" cy="792088"/>
          </a:xfrm>
          <a:prstGeom prst="rect">
            <a:avLst/>
          </a:prstGeom>
          <a:noFill/>
          <a:extLst>
            <a:ext uri="{909E8E84-426E-40dd-AFC4-6F175D3DCCD1}">
              <a14:hiddenFill xmlns="" xmlns:a14="http://schemas.microsoft.com/office/drawing/2010/main">
                <a:solidFill>
                  <a:srgbClr val="FFFFFF"/>
                </a:solidFill>
              </a14:hiddenFill>
            </a:ext>
          </a:extLst>
        </p:spPr>
      </p:pic>
      <p:sp>
        <p:nvSpPr>
          <p:cNvPr id="5" name="Espace réservé du numéro de diapositive 7">
            <a:extLst>
              <a:ext uri="{FF2B5EF4-FFF2-40B4-BE49-F238E27FC236}">
                <a16:creationId xmlns:a16="http://schemas.microsoft.com/office/drawing/2014/main" id="{CEC618C1-6FFE-AAD9-6F27-432435F26EBB}"/>
              </a:ext>
            </a:extLst>
          </p:cNvPr>
          <p:cNvSpPr txBox="1">
            <a:spLocks/>
          </p:cNvSpPr>
          <p:nvPr/>
        </p:nvSpPr>
        <p:spPr>
          <a:xfrm>
            <a:off x="8532440" y="6491287"/>
            <a:ext cx="2133600" cy="366713"/>
          </a:xfrm>
          <a:prstGeom prst="rect">
            <a:avLst/>
          </a:prstGeom>
        </p:spPr>
        <p:txBody>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18A297-7AB6-445A-BBB7-904C709705D0}" type="slidenum">
              <a:rPr lang="fr-FR" altLang="fr-FR" smtClean="0"/>
              <a:pPr/>
              <a:t>12</a:t>
            </a:fld>
            <a:endParaRPr lang="fr-FR" altLang="fr-FR" dirty="0"/>
          </a:p>
        </p:txBody>
      </p:sp>
    </p:spTree>
    <p:extLst>
      <p:ext uri="{BB962C8B-B14F-4D97-AF65-F5344CB8AC3E}">
        <p14:creationId xmlns:p14="http://schemas.microsoft.com/office/powerpoint/2010/main" val="9541158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16752"/>
            <a:ext cx="8229600" cy="3085711"/>
          </a:xfrm>
        </p:spPr>
        <p:txBody>
          <a:bodyPr/>
          <a:lstStyle/>
          <a:p>
            <a:r>
              <a:rPr lang="fr-FR" sz="3600" dirty="0"/>
              <a:t>Accompagnement d’enfants</a:t>
            </a:r>
            <a:endParaRPr lang="fr-FR" dirty="0"/>
          </a:p>
        </p:txBody>
      </p:sp>
      <p:sp>
        <p:nvSpPr>
          <p:cNvPr id="6" name="Rectangle 5"/>
          <p:cNvSpPr/>
          <p:nvPr/>
        </p:nvSpPr>
        <p:spPr>
          <a:xfrm>
            <a:off x="2846387" y="5949280"/>
            <a:ext cx="3451225" cy="9087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 name="Espace réservé du contenu 2"/>
          <p:cNvSpPr>
            <a:spLocks noGrp="1"/>
          </p:cNvSpPr>
          <p:nvPr>
            <p:ph idx="1"/>
          </p:nvPr>
        </p:nvSpPr>
        <p:spPr>
          <a:xfrm>
            <a:off x="224086" y="1094100"/>
            <a:ext cx="8291264" cy="4896544"/>
          </a:xfrm>
        </p:spPr>
        <p:txBody>
          <a:bodyPr/>
          <a:lstStyle/>
          <a:p>
            <a:pPr marL="457200" lvl="1" indent="0">
              <a:spcBef>
                <a:spcPts val="0"/>
              </a:spcBef>
              <a:spcAft>
                <a:spcPts val="700"/>
              </a:spcAft>
              <a:buNone/>
            </a:pPr>
            <a:r>
              <a:rPr lang="fr-FR" sz="2000" dirty="0"/>
              <a:t>Dons de Miles : Une campagne d’appel à don nettement plus efficace que l’an dernier </a:t>
            </a:r>
            <a:r>
              <a:rPr lang="fr-FR" sz="2000"/>
              <a:t>: 89 </a:t>
            </a:r>
            <a:r>
              <a:rPr lang="fr-FR" sz="2000" dirty="0"/>
              <a:t>millions de miles en 2024, versus 75 en 2023</a:t>
            </a:r>
            <a:endParaRPr lang="fr-FR" sz="2400" dirty="0"/>
          </a:p>
          <a:p>
            <a:pPr>
              <a:spcBef>
                <a:spcPts val="0"/>
              </a:spcBef>
              <a:spcAft>
                <a:spcPts val="700"/>
              </a:spcAft>
            </a:pPr>
            <a:r>
              <a:rPr lang="fr-FR" sz="2400" dirty="0"/>
              <a:t>Activité</a:t>
            </a:r>
          </a:p>
          <a:p>
            <a:pPr>
              <a:spcBef>
                <a:spcPts val="0"/>
              </a:spcBef>
              <a:spcAft>
                <a:spcPts val="700"/>
              </a:spcAft>
            </a:pPr>
            <a:endParaRPr lang="fr-FR" sz="2400" dirty="0"/>
          </a:p>
          <a:p>
            <a:pPr>
              <a:spcBef>
                <a:spcPts val="0"/>
              </a:spcBef>
              <a:spcAft>
                <a:spcPts val="700"/>
              </a:spcAft>
            </a:pPr>
            <a:endParaRPr lang="fr-FR" sz="2400" dirty="0"/>
          </a:p>
          <a:p>
            <a:endParaRPr lang="fr-FR" sz="2400" dirty="0"/>
          </a:p>
          <a:p>
            <a:pPr marL="0" indent="0">
              <a:buNone/>
            </a:pPr>
            <a:endParaRPr lang="fr-FR" sz="2400" dirty="0"/>
          </a:p>
          <a:p>
            <a:r>
              <a:rPr lang="fr-FR" sz="2400" dirty="0"/>
              <a:t>Eléments économiques  </a:t>
            </a:r>
          </a:p>
          <a:p>
            <a:pPr lvl="1"/>
            <a:r>
              <a:rPr lang="fr-FR" sz="2000" dirty="0"/>
              <a:t>Produits d’exploitation : 484 K€</a:t>
            </a:r>
          </a:p>
          <a:p>
            <a:pPr lvl="1"/>
            <a:r>
              <a:rPr lang="fr-FR" sz="2000" dirty="0"/>
              <a:t>Charges dont frais de déplacement : 554 k€</a:t>
            </a:r>
          </a:p>
          <a:p>
            <a:pPr lvl="1"/>
            <a:r>
              <a:rPr lang="fr-FR" sz="2000" dirty="0"/>
              <a:t>Utilisation de fonds dédiés antérieurs  : 44 k€</a:t>
            </a:r>
          </a:p>
          <a:p>
            <a:pPr lvl="1"/>
            <a:r>
              <a:rPr lang="fr-FR" sz="2000" dirty="0"/>
              <a:t>Déficit de 70 K€ compensé par une partie des dons non dédiés</a:t>
            </a:r>
          </a:p>
          <a:p>
            <a:pPr marL="457200" lvl="1" indent="0">
              <a:buNone/>
            </a:pPr>
            <a:endParaRPr lang="fr-FR" dirty="0"/>
          </a:p>
          <a:p>
            <a:pPr marL="0" indent="0">
              <a:buNone/>
            </a:pPr>
            <a:endParaRPr lang="fr-FR" dirty="0"/>
          </a:p>
        </p:txBody>
      </p:sp>
      <p:graphicFrame>
        <p:nvGraphicFramePr>
          <p:cNvPr id="5" name="Tableau 4">
            <a:extLst>
              <a:ext uri="{FF2B5EF4-FFF2-40B4-BE49-F238E27FC236}">
                <a16:creationId xmlns:a16="http://schemas.microsoft.com/office/drawing/2014/main" id="{87DEF1EC-B42F-BB0E-C0FE-AE6438931789}"/>
              </a:ext>
            </a:extLst>
          </p:cNvPr>
          <p:cNvGraphicFramePr>
            <a:graphicFrameLocks noGrp="1"/>
          </p:cNvGraphicFramePr>
          <p:nvPr>
            <p:extLst>
              <p:ext uri="{D42A27DB-BD31-4B8C-83A1-F6EECF244321}">
                <p14:modId xmlns:p14="http://schemas.microsoft.com/office/powerpoint/2010/main" val="1870779818"/>
              </p:ext>
            </p:extLst>
          </p:nvPr>
        </p:nvGraphicFramePr>
        <p:xfrm>
          <a:off x="628650" y="2276872"/>
          <a:ext cx="7886700" cy="1584176"/>
        </p:xfrm>
        <a:graphic>
          <a:graphicData uri="http://schemas.openxmlformats.org/drawingml/2006/table">
            <a:tbl>
              <a:tblPr firstRow="1" bandRow="1">
                <a:tableStyleId>{5C22544A-7EE6-4342-B048-85BDC9FD1C3A}</a:tableStyleId>
              </a:tblPr>
              <a:tblGrid>
                <a:gridCol w="2824212">
                  <a:extLst>
                    <a:ext uri="{9D8B030D-6E8A-4147-A177-3AD203B41FA5}">
                      <a16:colId xmlns:a16="http://schemas.microsoft.com/office/drawing/2014/main" val="2837818734"/>
                    </a:ext>
                  </a:extLst>
                </a:gridCol>
                <a:gridCol w="1687496">
                  <a:extLst>
                    <a:ext uri="{9D8B030D-6E8A-4147-A177-3AD203B41FA5}">
                      <a16:colId xmlns:a16="http://schemas.microsoft.com/office/drawing/2014/main" val="1912750160"/>
                    </a:ext>
                  </a:extLst>
                </a:gridCol>
                <a:gridCol w="1687496">
                  <a:extLst>
                    <a:ext uri="{9D8B030D-6E8A-4147-A177-3AD203B41FA5}">
                      <a16:colId xmlns:a16="http://schemas.microsoft.com/office/drawing/2014/main" val="1000352735"/>
                    </a:ext>
                  </a:extLst>
                </a:gridCol>
                <a:gridCol w="1687496">
                  <a:extLst>
                    <a:ext uri="{9D8B030D-6E8A-4147-A177-3AD203B41FA5}">
                      <a16:colId xmlns:a16="http://schemas.microsoft.com/office/drawing/2014/main" val="2094291325"/>
                    </a:ext>
                  </a:extLst>
                </a:gridCol>
              </a:tblGrid>
              <a:tr h="394584">
                <a:tc>
                  <a:txBody>
                    <a:bodyPr/>
                    <a:lstStyle/>
                    <a:p>
                      <a:pPr algn="l" rtl="0" fontAlgn="ctr"/>
                      <a:r>
                        <a:rPr lang="fr-FR" sz="1700" u="none" strike="noStrike" dirty="0">
                          <a:effectLst/>
                          <a:highlight>
                            <a:srgbClr val="4F81BD"/>
                          </a:highlight>
                        </a:rPr>
                        <a:t>Au 31 décembre </a:t>
                      </a:r>
                      <a:endParaRPr lang="fr-FR" sz="1700" b="1" i="0" u="none" strike="noStrike" dirty="0">
                        <a:solidFill>
                          <a:srgbClr val="FFFFFF"/>
                        </a:solidFill>
                        <a:effectLst/>
                        <a:highlight>
                          <a:srgbClr val="4F81BD"/>
                        </a:highlight>
                        <a:latin typeface="Calibri" panose="020F0502020204030204" pitchFamily="34" charset="0"/>
                      </a:endParaRPr>
                    </a:p>
                  </a:txBody>
                  <a:tcPr marL="4395" marR="4395" marT="4395" marB="0" anchor="ctr"/>
                </a:tc>
                <a:tc>
                  <a:txBody>
                    <a:bodyPr/>
                    <a:lstStyle/>
                    <a:p>
                      <a:pPr algn="ctr" rtl="0" fontAlgn="ctr"/>
                      <a:r>
                        <a:rPr lang="fr-FR" sz="1700" u="none" strike="noStrike" dirty="0">
                          <a:effectLst/>
                          <a:highlight>
                            <a:srgbClr val="4F81BD"/>
                          </a:highlight>
                        </a:rPr>
                        <a:t>2024</a:t>
                      </a:r>
                      <a:endParaRPr lang="fr-FR" sz="1700" b="1" i="0" u="none" strike="noStrike" dirty="0">
                        <a:solidFill>
                          <a:srgbClr val="FFFFFF"/>
                        </a:solidFill>
                        <a:effectLst/>
                        <a:highlight>
                          <a:srgbClr val="4F81BD"/>
                        </a:highlight>
                        <a:latin typeface="Calibri" panose="020F0502020204030204" pitchFamily="34" charset="0"/>
                      </a:endParaRPr>
                    </a:p>
                  </a:txBody>
                  <a:tcPr marL="4395" marR="4395" marT="4395" marB="0" anchor="ctr"/>
                </a:tc>
                <a:tc>
                  <a:txBody>
                    <a:bodyPr/>
                    <a:lstStyle/>
                    <a:p>
                      <a:pPr algn="ctr" rtl="0" fontAlgn="ctr"/>
                      <a:r>
                        <a:rPr lang="fr-FR" sz="1700" u="none" strike="noStrike" dirty="0">
                          <a:effectLst/>
                          <a:highlight>
                            <a:srgbClr val="4F81BD"/>
                          </a:highlight>
                        </a:rPr>
                        <a:t>2023</a:t>
                      </a:r>
                      <a:endParaRPr lang="fr-FR" sz="1700" b="1" i="0" u="none" strike="noStrike" dirty="0">
                        <a:solidFill>
                          <a:srgbClr val="FFFFFF"/>
                        </a:solidFill>
                        <a:effectLst/>
                        <a:highlight>
                          <a:srgbClr val="4F81BD"/>
                        </a:highlight>
                        <a:latin typeface="Calibri" panose="020F0502020204030204" pitchFamily="34" charset="0"/>
                      </a:endParaRPr>
                    </a:p>
                  </a:txBody>
                  <a:tcPr marL="4395" marR="4395" marT="4395" marB="0" anchor="ctr"/>
                </a:tc>
                <a:tc>
                  <a:txBody>
                    <a:bodyPr/>
                    <a:lstStyle/>
                    <a:p>
                      <a:pPr algn="ctr" rtl="0" fontAlgn="ctr"/>
                      <a:r>
                        <a:rPr lang="fr-FR" sz="1700" u="none" strike="noStrike" dirty="0">
                          <a:effectLst/>
                          <a:highlight>
                            <a:srgbClr val="4F81BD"/>
                          </a:highlight>
                        </a:rPr>
                        <a:t>2022</a:t>
                      </a:r>
                      <a:endParaRPr lang="fr-FR" sz="1700" b="1" i="0" u="none" strike="noStrike" dirty="0">
                        <a:solidFill>
                          <a:srgbClr val="FFFFFF"/>
                        </a:solidFill>
                        <a:effectLst/>
                        <a:highlight>
                          <a:srgbClr val="4F81BD"/>
                        </a:highlight>
                        <a:latin typeface="Calibri" panose="020F0502020204030204" pitchFamily="34" charset="0"/>
                      </a:endParaRPr>
                    </a:p>
                  </a:txBody>
                  <a:tcPr marL="4395" marR="4395" marT="4395" marB="0" anchor="ctr"/>
                </a:tc>
                <a:extLst>
                  <a:ext uri="{0D108BD9-81ED-4DB2-BD59-A6C34878D82A}">
                    <a16:rowId xmlns:a16="http://schemas.microsoft.com/office/drawing/2014/main" val="3039647639"/>
                  </a:ext>
                </a:extLst>
              </a:tr>
              <a:tr h="400424">
                <a:tc>
                  <a:txBody>
                    <a:bodyPr/>
                    <a:lstStyle/>
                    <a:p>
                      <a:pPr algn="l" rtl="0" fontAlgn="ctr"/>
                      <a:r>
                        <a:rPr lang="fr-FR" sz="1500" u="none" strike="noStrike">
                          <a:effectLst/>
                          <a:highlight>
                            <a:srgbClr val="D0D8E8"/>
                          </a:highlight>
                        </a:rPr>
                        <a:t>Convoyages effectués</a:t>
                      </a:r>
                      <a:endParaRPr lang="fr-FR" sz="1500" b="0" i="0" u="none" strike="noStrike">
                        <a:solidFill>
                          <a:srgbClr val="000000"/>
                        </a:solidFill>
                        <a:effectLst/>
                        <a:highlight>
                          <a:srgbClr val="D0D8E8"/>
                        </a:highlight>
                        <a:latin typeface="Calibri" panose="020F0502020204030204" pitchFamily="34" charset="0"/>
                      </a:endParaRPr>
                    </a:p>
                  </a:txBody>
                  <a:tcPr marL="4395" marR="4395" marT="4395" marB="0" anchor="ctr"/>
                </a:tc>
                <a:tc>
                  <a:txBody>
                    <a:bodyPr/>
                    <a:lstStyle/>
                    <a:p>
                      <a:pPr algn="ctr" rtl="0" fontAlgn="ctr"/>
                      <a:r>
                        <a:rPr lang="fr-FR" sz="1500" b="0" i="0" u="none" strike="noStrike" dirty="0">
                          <a:solidFill>
                            <a:srgbClr val="000000"/>
                          </a:solidFill>
                          <a:effectLst/>
                          <a:highlight>
                            <a:srgbClr val="D0D8E8"/>
                          </a:highlight>
                          <a:latin typeface="Calibri" panose="020F0502020204030204" pitchFamily="34" charset="0"/>
                        </a:rPr>
                        <a:t>1 019</a:t>
                      </a:r>
                    </a:p>
                  </a:txBody>
                  <a:tcPr marL="4395" marR="4395" marT="4395" marB="0" anchor="ctr"/>
                </a:tc>
                <a:tc>
                  <a:txBody>
                    <a:bodyPr/>
                    <a:lstStyle/>
                    <a:p>
                      <a:pPr algn="ctr" rtl="0" fontAlgn="ctr"/>
                      <a:r>
                        <a:rPr lang="fr-FR" sz="1700" b="0" i="0" u="none" strike="noStrike" dirty="0">
                          <a:solidFill>
                            <a:srgbClr val="000000"/>
                          </a:solidFill>
                          <a:effectLst/>
                          <a:highlight>
                            <a:srgbClr val="D0D8E8"/>
                          </a:highlight>
                          <a:latin typeface="Calibri" panose="020F0502020204030204" pitchFamily="34" charset="0"/>
                        </a:rPr>
                        <a:t>955</a:t>
                      </a:r>
                    </a:p>
                  </a:txBody>
                  <a:tcPr marL="4395" marR="4395" marT="4395" marB="0" anchor="ctr"/>
                </a:tc>
                <a:tc>
                  <a:txBody>
                    <a:bodyPr/>
                    <a:lstStyle/>
                    <a:p>
                      <a:pPr algn="ctr" rtl="0" fontAlgn="ctr"/>
                      <a:r>
                        <a:rPr lang="fr-FR" sz="1700" b="0" i="0" u="none" strike="noStrike" dirty="0">
                          <a:solidFill>
                            <a:srgbClr val="000000"/>
                          </a:solidFill>
                          <a:effectLst/>
                          <a:highlight>
                            <a:srgbClr val="D0D8E8"/>
                          </a:highlight>
                          <a:latin typeface="Calibri" panose="020F0502020204030204" pitchFamily="34" charset="0"/>
                        </a:rPr>
                        <a:t>895</a:t>
                      </a:r>
                    </a:p>
                  </a:txBody>
                  <a:tcPr marL="4395" marR="4395" marT="4395" marB="0" anchor="ctr"/>
                </a:tc>
                <a:extLst>
                  <a:ext uri="{0D108BD9-81ED-4DB2-BD59-A6C34878D82A}">
                    <a16:rowId xmlns:a16="http://schemas.microsoft.com/office/drawing/2014/main" val="4034623802"/>
                  </a:ext>
                </a:extLst>
              </a:tr>
              <a:tr h="394584">
                <a:tc>
                  <a:txBody>
                    <a:bodyPr/>
                    <a:lstStyle/>
                    <a:p>
                      <a:pPr algn="l" rtl="0" fontAlgn="ctr"/>
                      <a:r>
                        <a:rPr lang="fr-FR" sz="1500" u="none" strike="noStrike">
                          <a:effectLst/>
                          <a:highlight>
                            <a:srgbClr val="E9EDF4"/>
                          </a:highlight>
                        </a:rPr>
                        <a:t>Enfants accompagnés</a:t>
                      </a:r>
                      <a:endParaRPr lang="fr-FR" sz="1500" b="0" i="0" u="none" strike="noStrike">
                        <a:solidFill>
                          <a:srgbClr val="000000"/>
                        </a:solidFill>
                        <a:effectLst/>
                        <a:highlight>
                          <a:srgbClr val="E9EDF4"/>
                        </a:highlight>
                        <a:latin typeface="Calibri" panose="020F0502020204030204" pitchFamily="34" charset="0"/>
                      </a:endParaRPr>
                    </a:p>
                  </a:txBody>
                  <a:tcPr marL="4395" marR="4395" marT="4395" marB="0" anchor="ctr"/>
                </a:tc>
                <a:tc>
                  <a:txBody>
                    <a:bodyPr/>
                    <a:lstStyle/>
                    <a:p>
                      <a:pPr algn="ctr" rtl="0" fontAlgn="ctr"/>
                      <a:r>
                        <a:rPr lang="fr-FR" sz="1500" u="none" strike="noStrike" dirty="0">
                          <a:effectLst/>
                          <a:highlight>
                            <a:srgbClr val="E9EDF4"/>
                          </a:highlight>
                        </a:rPr>
                        <a:t>1 139</a:t>
                      </a:r>
                      <a:endParaRPr lang="fr-FR" sz="1500" b="0" i="0" u="none" strike="noStrike" dirty="0">
                        <a:solidFill>
                          <a:srgbClr val="000000"/>
                        </a:solidFill>
                        <a:effectLst/>
                        <a:highlight>
                          <a:srgbClr val="E9EDF4"/>
                        </a:highlight>
                        <a:latin typeface="Calibri" panose="020F0502020204030204" pitchFamily="34" charset="0"/>
                      </a:endParaRPr>
                    </a:p>
                  </a:txBody>
                  <a:tcPr marL="4395" marR="4395" marT="4395" marB="0" anchor="ctr"/>
                </a:tc>
                <a:tc>
                  <a:txBody>
                    <a:bodyPr/>
                    <a:lstStyle/>
                    <a:p>
                      <a:pPr algn="ctr" rtl="0" fontAlgn="ctr"/>
                      <a:r>
                        <a:rPr lang="fr-FR" sz="1700" b="0" i="0" u="none" strike="noStrike" dirty="0">
                          <a:solidFill>
                            <a:srgbClr val="000000"/>
                          </a:solidFill>
                          <a:effectLst/>
                          <a:highlight>
                            <a:srgbClr val="E9EDF4"/>
                          </a:highlight>
                          <a:latin typeface="Calibri" panose="020F0502020204030204" pitchFamily="34" charset="0"/>
                        </a:rPr>
                        <a:t>1 066</a:t>
                      </a:r>
                    </a:p>
                  </a:txBody>
                  <a:tcPr marL="4395" marR="4395" marT="4395" marB="0" anchor="ctr"/>
                </a:tc>
                <a:tc>
                  <a:txBody>
                    <a:bodyPr/>
                    <a:lstStyle/>
                    <a:p>
                      <a:pPr algn="ctr" rtl="0" fontAlgn="ctr"/>
                      <a:r>
                        <a:rPr lang="fr-FR" sz="1700" b="0" i="0" u="none" strike="noStrike" dirty="0">
                          <a:solidFill>
                            <a:srgbClr val="000000"/>
                          </a:solidFill>
                          <a:effectLst/>
                          <a:highlight>
                            <a:srgbClr val="E9EDF4"/>
                          </a:highlight>
                          <a:latin typeface="Calibri" panose="020F0502020204030204" pitchFamily="34" charset="0"/>
                        </a:rPr>
                        <a:t>1 024</a:t>
                      </a:r>
                    </a:p>
                  </a:txBody>
                  <a:tcPr marL="4395" marR="4395" marT="4395" marB="0" anchor="ctr"/>
                </a:tc>
                <a:extLst>
                  <a:ext uri="{0D108BD9-81ED-4DB2-BD59-A6C34878D82A}">
                    <a16:rowId xmlns:a16="http://schemas.microsoft.com/office/drawing/2014/main" val="182887271"/>
                  </a:ext>
                </a:extLst>
              </a:tr>
              <a:tr h="394584">
                <a:tc>
                  <a:txBody>
                    <a:bodyPr/>
                    <a:lstStyle/>
                    <a:p>
                      <a:pPr algn="l" rtl="0" fontAlgn="ctr"/>
                      <a:r>
                        <a:rPr lang="fr-FR" sz="1500" u="none" strike="noStrike">
                          <a:effectLst/>
                          <a:highlight>
                            <a:srgbClr val="D0D8E8"/>
                          </a:highlight>
                        </a:rPr>
                        <a:t>Nombre de convoyeurs</a:t>
                      </a:r>
                      <a:endParaRPr lang="fr-FR" sz="1500" b="0" i="0" u="none" strike="noStrike">
                        <a:solidFill>
                          <a:srgbClr val="000000"/>
                        </a:solidFill>
                        <a:effectLst/>
                        <a:highlight>
                          <a:srgbClr val="D0D8E8"/>
                        </a:highlight>
                        <a:latin typeface="Calibri" panose="020F0502020204030204" pitchFamily="34" charset="0"/>
                      </a:endParaRPr>
                    </a:p>
                  </a:txBody>
                  <a:tcPr marL="4395" marR="4395" marT="4395" marB="0" anchor="ctr"/>
                </a:tc>
                <a:tc>
                  <a:txBody>
                    <a:bodyPr/>
                    <a:lstStyle/>
                    <a:p>
                      <a:pPr algn="ctr" rtl="0" fontAlgn="ctr"/>
                      <a:r>
                        <a:rPr lang="fr-FR" sz="1500" b="0" i="0" u="none" strike="noStrike" dirty="0">
                          <a:solidFill>
                            <a:srgbClr val="000000"/>
                          </a:solidFill>
                          <a:effectLst/>
                          <a:highlight>
                            <a:srgbClr val="D0D8E8"/>
                          </a:highlight>
                          <a:latin typeface="Calibri" panose="020F0502020204030204" pitchFamily="34" charset="0"/>
                        </a:rPr>
                        <a:t>385</a:t>
                      </a:r>
                    </a:p>
                  </a:txBody>
                  <a:tcPr marL="4395" marR="4395" marT="4395" marB="0" anchor="ctr"/>
                </a:tc>
                <a:tc>
                  <a:txBody>
                    <a:bodyPr/>
                    <a:lstStyle/>
                    <a:p>
                      <a:pPr algn="ctr" rtl="0" fontAlgn="ctr"/>
                      <a:r>
                        <a:rPr lang="fr-FR" sz="1700" b="0" i="0" u="none" strike="noStrike" dirty="0">
                          <a:solidFill>
                            <a:srgbClr val="000000"/>
                          </a:solidFill>
                          <a:effectLst/>
                          <a:highlight>
                            <a:srgbClr val="D0D8E8"/>
                          </a:highlight>
                          <a:latin typeface="Calibri" panose="020F0502020204030204" pitchFamily="34" charset="0"/>
                        </a:rPr>
                        <a:t>396</a:t>
                      </a:r>
                    </a:p>
                  </a:txBody>
                  <a:tcPr marL="4395" marR="4395" marT="4395" marB="0" anchor="ctr"/>
                </a:tc>
                <a:tc>
                  <a:txBody>
                    <a:bodyPr/>
                    <a:lstStyle/>
                    <a:p>
                      <a:pPr algn="ctr" rtl="0" fontAlgn="ctr"/>
                      <a:r>
                        <a:rPr lang="fr-FR" sz="1700" b="0" i="0" u="none" strike="noStrike" dirty="0">
                          <a:solidFill>
                            <a:srgbClr val="000000"/>
                          </a:solidFill>
                          <a:effectLst/>
                          <a:highlight>
                            <a:srgbClr val="D0D8E8"/>
                          </a:highlight>
                          <a:latin typeface="Calibri" panose="020F0502020204030204" pitchFamily="34" charset="0"/>
                        </a:rPr>
                        <a:t>369</a:t>
                      </a:r>
                    </a:p>
                  </a:txBody>
                  <a:tcPr marL="4395" marR="4395" marT="4395" marB="0" anchor="ctr"/>
                </a:tc>
                <a:extLst>
                  <a:ext uri="{0D108BD9-81ED-4DB2-BD59-A6C34878D82A}">
                    <a16:rowId xmlns:a16="http://schemas.microsoft.com/office/drawing/2014/main" val="2184359979"/>
                  </a:ext>
                </a:extLst>
              </a:tr>
            </a:tbl>
          </a:graphicData>
        </a:graphic>
      </p:graphicFrame>
      <p:pic>
        <p:nvPicPr>
          <p:cNvPr id="4" name="Picture 2" descr="S:\Com_marketing\03-Charte graphique\2015 et après\LOGOS\FOND BLANC\BITMAP\INDEXE - PNG AVEC TRANSPARENCE\VERTICAL.png">
            <a:extLst>
              <a:ext uri="{FF2B5EF4-FFF2-40B4-BE49-F238E27FC236}">
                <a16:creationId xmlns:a16="http://schemas.microsoft.com/office/drawing/2014/main" id="{EFDFFCFF-0526-5DD8-B599-76C8A4E12EEC}"/>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1912" y="341041"/>
            <a:ext cx="950707" cy="792088"/>
          </a:xfrm>
          <a:prstGeom prst="rect">
            <a:avLst/>
          </a:prstGeom>
          <a:noFill/>
          <a:extLst>
            <a:ext uri="{909E8E84-426E-40dd-AFC4-6F175D3DCCD1}">
              <a14:hiddenFill xmlns="" xmlns:a14="http://schemas.microsoft.com/office/drawing/2010/main">
                <a:solidFill>
                  <a:srgbClr val="FFFFFF"/>
                </a:solidFill>
              </a14:hiddenFill>
            </a:ext>
          </a:extLst>
        </p:spPr>
      </p:pic>
      <p:sp>
        <p:nvSpPr>
          <p:cNvPr id="7" name="Espace réservé du numéro de diapositive 7">
            <a:extLst>
              <a:ext uri="{FF2B5EF4-FFF2-40B4-BE49-F238E27FC236}">
                <a16:creationId xmlns:a16="http://schemas.microsoft.com/office/drawing/2014/main" id="{45D000C1-00FF-8F12-1185-A83119FC9935}"/>
              </a:ext>
            </a:extLst>
          </p:cNvPr>
          <p:cNvSpPr txBox="1">
            <a:spLocks/>
          </p:cNvSpPr>
          <p:nvPr/>
        </p:nvSpPr>
        <p:spPr>
          <a:xfrm>
            <a:off x="8532440" y="6491287"/>
            <a:ext cx="2133600" cy="366713"/>
          </a:xfrm>
          <a:prstGeom prst="rect">
            <a:avLst/>
          </a:prstGeom>
        </p:spPr>
        <p:txBody>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18A297-7AB6-445A-BBB7-904C709705D0}" type="slidenum">
              <a:rPr lang="fr-FR" altLang="fr-FR" smtClean="0"/>
              <a:pPr/>
              <a:t>13</a:t>
            </a:fld>
            <a:endParaRPr lang="fr-FR" altLang="fr-FR" dirty="0"/>
          </a:p>
        </p:txBody>
      </p:sp>
    </p:spTree>
    <p:extLst>
      <p:ext uri="{BB962C8B-B14F-4D97-AF65-F5344CB8AC3E}">
        <p14:creationId xmlns:p14="http://schemas.microsoft.com/office/powerpoint/2010/main" val="414767559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347864" y="6021288"/>
            <a:ext cx="3096344" cy="8367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 name="Espace réservé du contenu 2"/>
          <p:cNvSpPr>
            <a:spLocks noGrp="1"/>
          </p:cNvSpPr>
          <p:nvPr>
            <p:ph idx="1"/>
          </p:nvPr>
        </p:nvSpPr>
        <p:spPr>
          <a:xfrm>
            <a:off x="323528" y="1235893"/>
            <a:ext cx="8424936" cy="5281066"/>
          </a:xfrm>
        </p:spPr>
        <p:txBody>
          <a:bodyPr/>
          <a:lstStyle/>
          <a:p>
            <a:pPr>
              <a:spcBef>
                <a:spcPts val="0"/>
              </a:spcBef>
            </a:pPr>
            <a:r>
              <a:rPr lang="fr-FR" altLang="fr-FR" sz="2400" dirty="0">
                <a:latin typeface="+mj-lt"/>
              </a:rPr>
              <a:t>Mission Réfugiés</a:t>
            </a:r>
          </a:p>
          <a:p>
            <a:pPr>
              <a:spcBef>
                <a:spcPts val="0"/>
              </a:spcBef>
            </a:pPr>
            <a:endParaRPr lang="fr-FR" altLang="fr-FR" sz="2400" dirty="0">
              <a:latin typeface="+mj-lt"/>
            </a:endParaRPr>
          </a:p>
          <a:p>
            <a:pPr lvl="1">
              <a:spcBef>
                <a:spcPts val="0"/>
              </a:spcBef>
            </a:pPr>
            <a:r>
              <a:rPr lang="fr-FR" altLang="fr-FR" sz="2000" dirty="0">
                <a:latin typeface="+mj-lt"/>
              </a:rPr>
              <a:t>157  convoyages en 2024 par rapport à 99 en 2023</a:t>
            </a:r>
          </a:p>
          <a:p>
            <a:pPr lvl="1">
              <a:spcBef>
                <a:spcPts val="0"/>
              </a:spcBef>
            </a:pPr>
            <a:r>
              <a:rPr lang="fr-FR" altLang="fr-FR" sz="2000" dirty="0">
                <a:latin typeface="+mj-lt"/>
              </a:rPr>
              <a:t>Prévision en baisse pour 2025 à la suite de la nouvelle politique américaine</a:t>
            </a:r>
          </a:p>
          <a:p>
            <a:pPr marL="457200" lvl="1" indent="0">
              <a:spcBef>
                <a:spcPts val="0"/>
              </a:spcBef>
              <a:buNone/>
            </a:pPr>
            <a:endParaRPr lang="fr-FR" altLang="fr-FR" sz="2000" dirty="0">
              <a:latin typeface="+mj-lt"/>
            </a:endParaRPr>
          </a:p>
          <a:p>
            <a:pPr lvl="1">
              <a:spcBef>
                <a:spcPts val="0"/>
              </a:spcBef>
            </a:pPr>
            <a:endParaRPr lang="fr-FR" altLang="fr-FR" sz="2000" dirty="0">
              <a:latin typeface="+mj-lt"/>
            </a:endParaRPr>
          </a:p>
          <a:p>
            <a:pPr>
              <a:spcBef>
                <a:spcPts val="0"/>
              </a:spcBef>
            </a:pPr>
            <a:endParaRPr lang="fr-FR" altLang="fr-FR" sz="2400" dirty="0">
              <a:latin typeface="+mj-lt"/>
            </a:endParaRPr>
          </a:p>
          <a:p>
            <a:pPr>
              <a:spcBef>
                <a:spcPts val="0"/>
              </a:spcBef>
            </a:pPr>
            <a:endParaRPr lang="fr-FR" altLang="fr-FR" sz="2400" dirty="0">
              <a:latin typeface="+mj-lt"/>
            </a:endParaRPr>
          </a:p>
          <a:p>
            <a:pPr>
              <a:spcBef>
                <a:spcPts val="0"/>
              </a:spcBef>
            </a:pPr>
            <a:r>
              <a:rPr lang="fr-FR" altLang="fr-FR" sz="2400" dirty="0">
                <a:latin typeface="+mj-lt"/>
              </a:rPr>
              <a:t>Messagerie médicale et missions fret et lait</a:t>
            </a:r>
          </a:p>
          <a:p>
            <a:pPr marL="457200" lvl="1" indent="0">
              <a:spcBef>
                <a:spcPts val="0"/>
              </a:spcBef>
              <a:buNone/>
            </a:pPr>
            <a:endParaRPr lang="fr-FR" altLang="fr-FR" sz="2000" dirty="0">
              <a:latin typeface="+mj-lt"/>
            </a:endParaRPr>
          </a:p>
          <a:p>
            <a:pPr lvl="1">
              <a:spcBef>
                <a:spcPts val="0"/>
              </a:spcBef>
            </a:pPr>
            <a:r>
              <a:rPr lang="fr-FR" altLang="fr-FR" sz="2000" dirty="0">
                <a:latin typeface="+mj-lt"/>
              </a:rPr>
              <a:t>Nombre de colis 6 381 en 2024 par rapport à 7 028 en 2023 </a:t>
            </a:r>
          </a:p>
          <a:p>
            <a:pPr lvl="1">
              <a:spcBef>
                <a:spcPts val="0"/>
              </a:spcBef>
            </a:pPr>
            <a:r>
              <a:rPr lang="fr-FR" altLang="fr-FR" sz="2000" dirty="0">
                <a:latin typeface="+mj-lt"/>
              </a:rPr>
              <a:t>Adoption d’un plan de marche pour développer les opérations en 2024</a:t>
            </a:r>
          </a:p>
          <a:p>
            <a:pPr lvl="1">
              <a:spcBef>
                <a:spcPts val="0"/>
              </a:spcBef>
            </a:pPr>
            <a:r>
              <a:rPr lang="fr-FR" altLang="fr-FR" sz="2000" dirty="0">
                <a:latin typeface="+mj-lt"/>
              </a:rPr>
              <a:t>Forte augmentation prévue en 2025 avec 10 000 colis + opération </a:t>
            </a:r>
            <a:r>
              <a:rPr lang="fr-FR" altLang="fr-FR" sz="2000" dirty="0" err="1">
                <a:latin typeface="+mj-lt"/>
              </a:rPr>
              <a:t>Djiri</a:t>
            </a:r>
            <a:endParaRPr lang="fr-FR" altLang="fr-FR" sz="2000" dirty="0">
              <a:latin typeface="+mj-lt"/>
            </a:endParaRPr>
          </a:p>
          <a:p>
            <a:pPr marL="0" indent="0">
              <a:spcBef>
                <a:spcPts val="0"/>
              </a:spcBef>
              <a:buNone/>
            </a:pPr>
            <a:endParaRPr lang="fr-FR" altLang="fr-FR" sz="2400" dirty="0"/>
          </a:p>
          <a:p>
            <a:pPr>
              <a:spcBef>
                <a:spcPts val="0"/>
              </a:spcBef>
            </a:pPr>
            <a:endParaRPr lang="fr-FR" altLang="fr-FR" sz="2400" dirty="0"/>
          </a:p>
          <a:p>
            <a:pPr>
              <a:buNone/>
            </a:pPr>
            <a:br>
              <a:rPr lang="fr-FR" altLang="fr-FR" sz="2200" dirty="0">
                <a:latin typeface="+mj-lt"/>
              </a:rPr>
            </a:br>
            <a:endParaRPr lang="fr-FR" altLang="fr-FR" dirty="0">
              <a:latin typeface="+mj-lt"/>
            </a:endParaRPr>
          </a:p>
        </p:txBody>
      </p:sp>
      <p:sp>
        <p:nvSpPr>
          <p:cNvPr id="2" name="Titre 1"/>
          <p:cNvSpPr>
            <a:spLocks noGrp="1"/>
          </p:cNvSpPr>
          <p:nvPr>
            <p:ph type="title"/>
          </p:nvPr>
        </p:nvSpPr>
        <p:spPr>
          <a:xfrm>
            <a:off x="806896" y="8813"/>
            <a:ext cx="8229600" cy="1143000"/>
          </a:xfrm>
        </p:spPr>
        <p:txBody>
          <a:bodyPr/>
          <a:lstStyle/>
          <a:p>
            <a:r>
              <a:rPr lang="fr-FR" sz="3600" dirty="0"/>
              <a:t>Autres missions </a:t>
            </a:r>
            <a:br>
              <a:rPr lang="fr-FR" dirty="0"/>
            </a:br>
            <a:endParaRPr lang="fr-FR" dirty="0"/>
          </a:p>
        </p:txBody>
      </p:sp>
      <p:graphicFrame>
        <p:nvGraphicFramePr>
          <p:cNvPr id="10" name="Tableau 10">
            <a:extLst>
              <a:ext uri="{FF2B5EF4-FFF2-40B4-BE49-F238E27FC236}">
                <a16:creationId xmlns:a16="http://schemas.microsoft.com/office/drawing/2014/main" id="{8806E844-B4F4-4361-4C75-41A5AC772CCE}"/>
              </a:ext>
            </a:extLst>
          </p:cNvPr>
          <p:cNvGraphicFramePr>
            <a:graphicFrameLocks noGrp="1"/>
          </p:cNvGraphicFramePr>
          <p:nvPr>
            <p:extLst>
              <p:ext uri="{D42A27DB-BD31-4B8C-83A1-F6EECF244321}">
                <p14:modId xmlns:p14="http://schemas.microsoft.com/office/powerpoint/2010/main" val="3051399654"/>
              </p:ext>
            </p:extLst>
          </p:nvPr>
        </p:nvGraphicFramePr>
        <p:xfrm>
          <a:off x="1390328" y="2961689"/>
          <a:ext cx="6096000" cy="741680"/>
        </p:xfrm>
        <a:graphic>
          <a:graphicData uri="http://schemas.openxmlformats.org/drawingml/2006/table">
            <a:tbl>
              <a:tblPr firstRow="1" bandRow="1">
                <a:tableStyleId>{5C22544A-7EE6-4342-B048-85BDC9FD1C3A}</a:tableStyleId>
              </a:tblPr>
              <a:tblGrid>
                <a:gridCol w="3048000">
                  <a:extLst>
                    <a:ext uri="{9D8B030D-6E8A-4147-A177-3AD203B41FA5}">
                      <a16:colId xmlns:a16="http://schemas.microsoft.com/office/drawing/2014/main" val="1828955931"/>
                    </a:ext>
                  </a:extLst>
                </a:gridCol>
                <a:gridCol w="3048000">
                  <a:extLst>
                    <a:ext uri="{9D8B030D-6E8A-4147-A177-3AD203B41FA5}">
                      <a16:colId xmlns:a16="http://schemas.microsoft.com/office/drawing/2014/main" val="3580716578"/>
                    </a:ext>
                  </a:extLst>
                </a:gridCol>
              </a:tblGrid>
              <a:tr h="370840">
                <a:tc>
                  <a:txBody>
                    <a:bodyPr/>
                    <a:lstStyle/>
                    <a:p>
                      <a:pPr algn="ctr"/>
                      <a:r>
                        <a:rPr lang="fr-FR" dirty="0"/>
                        <a:t>Ressources</a:t>
                      </a:r>
                    </a:p>
                  </a:txBody>
                  <a:tcPr/>
                </a:tc>
                <a:tc>
                  <a:txBody>
                    <a:bodyPr/>
                    <a:lstStyle/>
                    <a:p>
                      <a:pPr algn="ctr"/>
                      <a:r>
                        <a:rPr lang="fr-FR" dirty="0"/>
                        <a:t>Charges</a:t>
                      </a:r>
                    </a:p>
                  </a:txBody>
                  <a:tcPr/>
                </a:tc>
                <a:extLst>
                  <a:ext uri="{0D108BD9-81ED-4DB2-BD59-A6C34878D82A}">
                    <a16:rowId xmlns:a16="http://schemas.microsoft.com/office/drawing/2014/main" val="2123363487"/>
                  </a:ext>
                </a:extLst>
              </a:tr>
              <a:tr h="370840">
                <a:tc>
                  <a:txBody>
                    <a:bodyPr/>
                    <a:lstStyle/>
                    <a:p>
                      <a:pPr algn="ctr"/>
                      <a:r>
                        <a:rPr lang="fr-FR" dirty="0"/>
                        <a:t>146 k€</a:t>
                      </a:r>
                    </a:p>
                  </a:txBody>
                  <a:tcPr/>
                </a:tc>
                <a:tc>
                  <a:txBody>
                    <a:bodyPr/>
                    <a:lstStyle/>
                    <a:p>
                      <a:pPr algn="ctr"/>
                      <a:r>
                        <a:rPr lang="fr-FR" dirty="0"/>
                        <a:t>128 € </a:t>
                      </a:r>
                    </a:p>
                  </a:txBody>
                  <a:tcPr/>
                </a:tc>
                <a:extLst>
                  <a:ext uri="{0D108BD9-81ED-4DB2-BD59-A6C34878D82A}">
                    <a16:rowId xmlns:a16="http://schemas.microsoft.com/office/drawing/2014/main" val="3748292184"/>
                  </a:ext>
                </a:extLst>
              </a:tr>
            </a:tbl>
          </a:graphicData>
        </a:graphic>
      </p:graphicFrame>
      <p:graphicFrame>
        <p:nvGraphicFramePr>
          <p:cNvPr id="6" name="Tableau 10">
            <a:extLst>
              <a:ext uri="{FF2B5EF4-FFF2-40B4-BE49-F238E27FC236}">
                <a16:creationId xmlns:a16="http://schemas.microsoft.com/office/drawing/2014/main" id="{86D7C8D0-4FDF-C1D6-B501-0CA00E5B9EE9}"/>
              </a:ext>
            </a:extLst>
          </p:cNvPr>
          <p:cNvGraphicFramePr>
            <a:graphicFrameLocks noGrp="1"/>
          </p:cNvGraphicFramePr>
          <p:nvPr>
            <p:extLst>
              <p:ext uri="{D42A27DB-BD31-4B8C-83A1-F6EECF244321}">
                <p14:modId xmlns:p14="http://schemas.microsoft.com/office/powerpoint/2010/main" val="2627439981"/>
              </p:ext>
            </p:extLst>
          </p:nvPr>
        </p:nvGraphicFramePr>
        <p:xfrm>
          <a:off x="1390328" y="6031447"/>
          <a:ext cx="6096000" cy="731520"/>
        </p:xfrm>
        <a:graphic>
          <a:graphicData uri="http://schemas.openxmlformats.org/drawingml/2006/table">
            <a:tbl>
              <a:tblPr firstRow="1" bandRow="1">
                <a:tableStyleId>{5C22544A-7EE6-4342-B048-85BDC9FD1C3A}</a:tableStyleId>
              </a:tblPr>
              <a:tblGrid>
                <a:gridCol w="3109664">
                  <a:extLst>
                    <a:ext uri="{9D8B030D-6E8A-4147-A177-3AD203B41FA5}">
                      <a16:colId xmlns:a16="http://schemas.microsoft.com/office/drawing/2014/main" val="1828955931"/>
                    </a:ext>
                  </a:extLst>
                </a:gridCol>
                <a:gridCol w="2986336">
                  <a:extLst>
                    <a:ext uri="{9D8B030D-6E8A-4147-A177-3AD203B41FA5}">
                      <a16:colId xmlns:a16="http://schemas.microsoft.com/office/drawing/2014/main" val="3580716578"/>
                    </a:ext>
                  </a:extLst>
                </a:gridCol>
              </a:tblGrid>
              <a:tr h="183357">
                <a:tc>
                  <a:txBody>
                    <a:bodyPr/>
                    <a:lstStyle/>
                    <a:p>
                      <a:pPr algn="ctr"/>
                      <a:r>
                        <a:rPr lang="fr-FR" dirty="0"/>
                        <a:t>Ressources</a:t>
                      </a:r>
                    </a:p>
                  </a:txBody>
                  <a:tcPr/>
                </a:tc>
                <a:tc>
                  <a:txBody>
                    <a:bodyPr/>
                    <a:lstStyle/>
                    <a:p>
                      <a:pPr algn="ctr"/>
                      <a:r>
                        <a:rPr lang="fr-FR" dirty="0"/>
                        <a:t>Charges</a:t>
                      </a:r>
                    </a:p>
                  </a:txBody>
                  <a:tcPr/>
                </a:tc>
                <a:extLst>
                  <a:ext uri="{0D108BD9-81ED-4DB2-BD59-A6C34878D82A}">
                    <a16:rowId xmlns:a16="http://schemas.microsoft.com/office/drawing/2014/main" val="2123363487"/>
                  </a:ext>
                </a:extLst>
              </a:tr>
              <a:tr h="183357">
                <a:tc>
                  <a:txBody>
                    <a:bodyPr/>
                    <a:lstStyle/>
                    <a:p>
                      <a:pPr algn="ctr"/>
                      <a:r>
                        <a:rPr lang="fr-FR" dirty="0"/>
                        <a:t>25 k€</a:t>
                      </a:r>
                    </a:p>
                  </a:txBody>
                  <a:tcPr/>
                </a:tc>
                <a:tc>
                  <a:txBody>
                    <a:bodyPr/>
                    <a:lstStyle/>
                    <a:p>
                      <a:pPr algn="ctr"/>
                      <a:r>
                        <a:rPr lang="fr-FR" dirty="0"/>
                        <a:t>145 k€</a:t>
                      </a:r>
                    </a:p>
                  </a:txBody>
                  <a:tcPr/>
                </a:tc>
                <a:extLst>
                  <a:ext uri="{0D108BD9-81ED-4DB2-BD59-A6C34878D82A}">
                    <a16:rowId xmlns:a16="http://schemas.microsoft.com/office/drawing/2014/main" val="3748292184"/>
                  </a:ext>
                </a:extLst>
              </a:tr>
            </a:tbl>
          </a:graphicData>
        </a:graphic>
      </p:graphicFrame>
      <p:sp>
        <p:nvSpPr>
          <p:cNvPr id="7" name="ZoneTexte 8">
            <a:extLst>
              <a:ext uri="{FF2B5EF4-FFF2-40B4-BE49-F238E27FC236}">
                <a16:creationId xmlns:a16="http://schemas.microsoft.com/office/drawing/2014/main" id="{9B432342-C49B-B72B-23DB-6E5674AF111B}"/>
              </a:ext>
            </a:extLst>
          </p:cNvPr>
          <p:cNvSpPr txBox="1">
            <a:spLocks noChangeArrowheads="1"/>
          </p:cNvSpPr>
          <p:nvPr/>
        </p:nvSpPr>
        <p:spPr bwMode="auto">
          <a:xfrm>
            <a:off x="193594" y="1017457"/>
            <a:ext cx="187325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fr-FR" altLang="fr-FR" sz="1100" dirty="0"/>
              <a:t>Janvier-décembre 2023</a:t>
            </a:r>
          </a:p>
          <a:p>
            <a:pPr eaLnBrk="1" hangingPunct="1"/>
            <a:endParaRPr lang="fr-FR" altLang="fr-FR" sz="1100" dirty="0"/>
          </a:p>
        </p:txBody>
      </p:sp>
      <p:pic>
        <p:nvPicPr>
          <p:cNvPr id="8" name="Picture 2" descr="S:\Com_marketing\03-Charte graphique\2015 et après\LOGOS\FOND BLANC\BITMAP\INDEXE - PNG AVEC TRANSPARENCE\VERTICAL.png">
            <a:extLst>
              <a:ext uri="{FF2B5EF4-FFF2-40B4-BE49-F238E27FC236}">
                <a16:creationId xmlns:a16="http://schemas.microsoft.com/office/drawing/2014/main" id="{EA408641-F91B-34AE-089B-8DB03F933C78}"/>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1912" y="341041"/>
            <a:ext cx="950707" cy="792088"/>
          </a:xfrm>
          <a:prstGeom prst="rect">
            <a:avLst/>
          </a:prstGeom>
          <a:noFill/>
          <a:extLst>
            <a:ext uri="{909E8E84-426E-40dd-AFC4-6F175D3DCCD1}">
              <a14:hiddenFill xmlns="" xmlns:a14="http://schemas.microsoft.com/office/drawing/2010/main">
                <a:solidFill>
                  <a:srgbClr val="FFFFFF"/>
                </a:solidFill>
              </a14:hiddenFill>
            </a:ext>
          </a:extLst>
        </p:spPr>
      </p:pic>
      <p:sp>
        <p:nvSpPr>
          <p:cNvPr id="5" name="Espace réservé du numéro de diapositive 7">
            <a:extLst>
              <a:ext uri="{FF2B5EF4-FFF2-40B4-BE49-F238E27FC236}">
                <a16:creationId xmlns:a16="http://schemas.microsoft.com/office/drawing/2014/main" id="{594D9AD4-B650-C66D-411A-9807E340792A}"/>
              </a:ext>
            </a:extLst>
          </p:cNvPr>
          <p:cNvSpPr txBox="1">
            <a:spLocks/>
          </p:cNvSpPr>
          <p:nvPr/>
        </p:nvSpPr>
        <p:spPr>
          <a:xfrm>
            <a:off x="8532440" y="6491287"/>
            <a:ext cx="2133600" cy="366713"/>
          </a:xfrm>
          <a:prstGeom prst="rect">
            <a:avLst/>
          </a:prstGeom>
        </p:spPr>
        <p:txBody>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18A297-7AB6-445A-BBB7-904C709705D0}" type="slidenum">
              <a:rPr lang="fr-FR" altLang="fr-FR" smtClean="0"/>
              <a:pPr/>
              <a:t>14</a:t>
            </a:fld>
            <a:endParaRPr lang="fr-FR" altLang="fr-FR" dirty="0"/>
          </a:p>
        </p:txBody>
      </p:sp>
    </p:spTree>
    <p:extLst>
      <p:ext uri="{BB962C8B-B14F-4D97-AF65-F5344CB8AC3E}">
        <p14:creationId xmlns:p14="http://schemas.microsoft.com/office/powerpoint/2010/main" val="122170910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347864" y="6021288"/>
            <a:ext cx="3096344" cy="8367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 name="Espace réservé du contenu 2"/>
          <p:cNvSpPr>
            <a:spLocks noGrp="1"/>
          </p:cNvSpPr>
          <p:nvPr>
            <p:ph idx="1"/>
          </p:nvPr>
        </p:nvSpPr>
        <p:spPr>
          <a:xfrm>
            <a:off x="323528" y="1124744"/>
            <a:ext cx="8229600" cy="4929411"/>
          </a:xfrm>
        </p:spPr>
        <p:txBody>
          <a:bodyPr/>
          <a:lstStyle/>
          <a:p>
            <a:pPr>
              <a:spcBef>
                <a:spcPts val="0"/>
              </a:spcBef>
            </a:pPr>
            <a:endParaRPr lang="fr-FR" altLang="fr-FR" sz="2400" dirty="0"/>
          </a:p>
          <a:p>
            <a:pPr>
              <a:spcBef>
                <a:spcPts val="0"/>
              </a:spcBef>
            </a:pPr>
            <a:r>
              <a:rPr lang="fr-FR" altLang="fr-FR" sz="2400" dirty="0"/>
              <a:t>Ailes de l’Avenir</a:t>
            </a:r>
          </a:p>
          <a:p>
            <a:pPr lvl="1">
              <a:spcBef>
                <a:spcPts val="0"/>
              </a:spcBef>
            </a:pPr>
            <a:r>
              <a:rPr lang="fr-FR" altLang="fr-FR" sz="2000" dirty="0"/>
              <a:t>Opérations en cours à Marseille et Toulouse et début du chantier à Ambérieu en 2024</a:t>
            </a:r>
          </a:p>
          <a:p>
            <a:pPr lvl="1">
              <a:spcBef>
                <a:spcPts val="0"/>
              </a:spcBef>
            </a:pPr>
            <a:r>
              <a:rPr lang="fr-FR" altLang="fr-FR" sz="2000" dirty="0"/>
              <a:t>Prévision de nouveaux chantiers à Bordeaux et en Ile </a:t>
            </a:r>
            <a:r>
              <a:rPr lang="fr-FR" altLang="fr-FR" sz="2000"/>
              <a:t>de France en 2025</a:t>
            </a:r>
            <a:endParaRPr lang="fr-FR" altLang="fr-FR" sz="2000" dirty="0"/>
          </a:p>
          <a:p>
            <a:pPr>
              <a:spcBef>
                <a:spcPts val="0"/>
              </a:spcBef>
            </a:pPr>
            <a:endParaRPr lang="fr-FR" altLang="fr-FR" sz="2400" dirty="0"/>
          </a:p>
          <a:p>
            <a:pPr>
              <a:buNone/>
            </a:pPr>
            <a:br>
              <a:rPr lang="fr-FR" altLang="fr-FR" sz="2200" dirty="0">
                <a:latin typeface="+mj-lt"/>
              </a:rPr>
            </a:br>
            <a:endParaRPr lang="fr-FR" altLang="fr-FR" sz="2200" dirty="0">
              <a:latin typeface="+mj-lt"/>
            </a:endParaRPr>
          </a:p>
          <a:p>
            <a:pPr>
              <a:buNone/>
            </a:pPr>
            <a:endParaRPr lang="fr-FR" altLang="fr-FR" sz="2200" dirty="0">
              <a:latin typeface="+mj-lt"/>
            </a:endParaRPr>
          </a:p>
          <a:p>
            <a:pPr marL="457200" lvl="1" indent="0">
              <a:buNone/>
            </a:pPr>
            <a:endParaRPr lang="fr-FR" altLang="fr-FR" sz="1800" dirty="0">
              <a:latin typeface="+mj-lt"/>
            </a:endParaRPr>
          </a:p>
        </p:txBody>
      </p:sp>
      <p:sp>
        <p:nvSpPr>
          <p:cNvPr id="2" name="Titre 1"/>
          <p:cNvSpPr>
            <a:spLocks noGrp="1"/>
          </p:cNvSpPr>
          <p:nvPr>
            <p:ph type="title"/>
          </p:nvPr>
        </p:nvSpPr>
        <p:spPr>
          <a:xfrm>
            <a:off x="806896" y="8813"/>
            <a:ext cx="8229600" cy="1143000"/>
          </a:xfrm>
        </p:spPr>
        <p:txBody>
          <a:bodyPr/>
          <a:lstStyle/>
          <a:p>
            <a:r>
              <a:rPr lang="fr-FR" sz="3600" dirty="0"/>
              <a:t>Autres missions </a:t>
            </a:r>
            <a:br>
              <a:rPr lang="fr-FR" dirty="0"/>
            </a:br>
            <a:endParaRPr lang="fr-FR" dirty="0"/>
          </a:p>
        </p:txBody>
      </p:sp>
      <p:graphicFrame>
        <p:nvGraphicFramePr>
          <p:cNvPr id="10" name="Tableau 10">
            <a:extLst>
              <a:ext uri="{FF2B5EF4-FFF2-40B4-BE49-F238E27FC236}">
                <a16:creationId xmlns:a16="http://schemas.microsoft.com/office/drawing/2014/main" id="{8806E844-B4F4-4361-4C75-41A5AC772CCE}"/>
              </a:ext>
            </a:extLst>
          </p:cNvPr>
          <p:cNvGraphicFramePr>
            <a:graphicFrameLocks noGrp="1"/>
          </p:cNvGraphicFramePr>
          <p:nvPr>
            <p:extLst>
              <p:ext uri="{D42A27DB-BD31-4B8C-83A1-F6EECF244321}">
                <p14:modId xmlns:p14="http://schemas.microsoft.com/office/powerpoint/2010/main" val="2705337043"/>
              </p:ext>
            </p:extLst>
          </p:nvPr>
        </p:nvGraphicFramePr>
        <p:xfrm>
          <a:off x="1187624" y="3356764"/>
          <a:ext cx="6096000" cy="731520"/>
        </p:xfrm>
        <a:graphic>
          <a:graphicData uri="http://schemas.openxmlformats.org/drawingml/2006/table">
            <a:tbl>
              <a:tblPr firstRow="1" bandRow="1">
                <a:tableStyleId>{5C22544A-7EE6-4342-B048-85BDC9FD1C3A}</a:tableStyleId>
              </a:tblPr>
              <a:tblGrid>
                <a:gridCol w="3048000">
                  <a:extLst>
                    <a:ext uri="{9D8B030D-6E8A-4147-A177-3AD203B41FA5}">
                      <a16:colId xmlns:a16="http://schemas.microsoft.com/office/drawing/2014/main" val="1828955931"/>
                    </a:ext>
                  </a:extLst>
                </a:gridCol>
                <a:gridCol w="3048000">
                  <a:extLst>
                    <a:ext uri="{9D8B030D-6E8A-4147-A177-3AD203B41FA5}">
                      <a16:colId xmlns:a16="http://schemas.microsoft.com/office/drawing/2014/main" val="3580716578"/>
                    </a:ext>
                  </a:extLst>
                </a:gridCol>
              </a:tblGrid>
              <a:tr h="0">
                <a:tc>
                  <a:txBody>
                    <a:bodyPr/>
                    <a:lstStyle/>
                    <a:p>
                      <a:pPr algn="ctr"/>
                      <a:r>
                        <a:rPr lang="fr-FR" dirty="0"/>
                        <a:t>Ressources</a:t>
                      </a:r>
                    </a:p>
                  </a:txBody>
                  <a:tcPr/>
                </a:tc>
                <a:tc>
                  <a:txBody>
                    <a:bodyPr/>
                    <a:lstStyle/>
                    <a:p>
                      <a:pPr algn="ctr"/>
                      <a:r>
                        <a:rPr lang="fr-FR" dirty="0"/>
                        <a:t>Charges</a:t>
                      </a:r>
                    </a:p>
                  </a:txBody>
                  <a:tcPr/>
                </a:tc>
                <a:extLst>
                  <a:ext uri="{0D108BD9-81ED-4DB2-BD59-A6C34878D82A}">
                    <a16:rowId xmlns:a16="http://schemas.microsoft.com/office/drawing/2014/main" val="2123363487"/>
                  </a:ext>
                </a:extLst>
              </a:tr>
              <a:tr h="0">
                <a:tc>
                  <a:txBody>
                    <a:bodyPr/>
                    <a:lstStyle/>
                    <a:p>
                      <a:pPr algn="ctr"/>
                      <a:r>
                        <a:rPr lang="fr-FR" dirty="0"/>
                        <a:t>214 k€</a:t>
                      </a:r>
                    </a:p>
                  </a:txBody>
                  <a:tcPr/>
                </a:tc>
                <a:tc>
                  <a:txBody>
                    <a:bodyPr/>
                    <a:lstStyle/>
                    <a:p>
                      <a:pPr algn="ctr"/>
                      <a:r>
                        <a:rPr lang="fr-FR" dirty="0"/>
                        <a:t>97 k€</a:t>
                      </a:r>
                    </a:p>
                  </a:txBody>
                  <a:tcPr/>
                </a:tc>
                <a:extLst>
                  <a:ext uri="{0D108BD9-81ED-4DB2-BD59-A6C34878D82A}">
                    <a16:rowId xmlns:a16="http://schemas.microsoft.com/office/drawing/2014/main" val="3748292184"/>
                  </a:ext>
                </a:extLst>
              </a:tr>
            </a:tbl>
          </a:graphicData>
        </a:graphic>
      </p:graphicFrame>
      <p:sp>
        <p:nvSpPr>
          <p:cNvPr id="7" name="ZoneTexte 8">
            <a:extLst>
              <a:ext uri="{FF2B5EF4-FFF2-40B4-BE49-F238E27FC236}">
                <a16:creationId xmlns:a16="http://schemas.microsoft.com/office/drawing/2014/main" id="{5EC69552-AF9C-92AB-E5B3-10D0A0AE2844}"/>
              </a:ext>
            </a:extLst>
          </p:cNvPr>
          <p:cNvSpPr txBox="1">
            <a:spLocks noChangeArrowheads="1"/>
          </p:cNvSpPr>
          <p:nvPr/>
        </p:nvSpPr>
        <p:spPr bwMode="auto">
          <a:xfrm>
            <a:off x="193594" y="1017457"/>
            <a:ext cx="187325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fr-FR" altLang="fr-FR" sz="1100" dirty="0"/>
              <a:t>Janvier-décembre 2023</a:t>
            </a:r>
          </a:p>
          <a:p>
            <a:pPr eaLnBrk="1" hangingPunct="1"/>
            <a:endParaRPr lang="fr-FR" altLang="fr-FR" sz="1100" dirty="0"/>
          </a:p>
        </p:txBody>
      </p:sp>
      <p:pic>
        <p:nvPicPr>
          <p:cNvPr id="6" name="Picture 2" descr="S:\Com_marketing\03-Charte graphique\2015 et après\LOGOS\FOND BLANC\BITMAP\INDEXE - PNG AVEC TRANSPARENCE\VERTICAL.png">
            <a:extLst>
              <a:ext uri="{FF2B5EF4-FFF2-40B4-BE49-F238E27FC236}">
                <a16:creationId xmlns:a16="http://schemas.microsoft.com/office/drawing/2014/main" id="{79C287E4-053E-D93F-5947-4448B844F619}"/>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1912" y="341041"/>
            <a:ext cx="950707" cy="792088"/>
          </a:xfrm>
          <a:prstGeom prst="rect">
            <a:avLst/>
          </a:prstGeom>
          <a:noFill/>
          <a:extLst>
            <a:ext uri="{909E8E84-426E-40dd-AFC4-6F175D3DCCD1}">
              <a14:hiddenFill xmlns="" xmlns:a14="http://schemas.microsoft.com/office/drawing/2010/main">
                <a:solidFill>
                  <a:srgbClr val="FFFFFF"/>
                </a:solidFill>
              </a14:hiddenFill>
            </a:ext>
          </a:extLst>
        </p:spPr>
      </p:pic>
      <p:sp>
        <p:nvSpPr>
          <p:cNvPr id="5" name="Espace réservé du numéro de diapositive 7">
            <a:extLst>
              <a:ext uri="{FF2B5EF4-FFF2-40B4-BE49-F238E27FC236}">
                <a16:creationId xmlns:a16="http://schemas.microsoft.com/office/drawing/2014/main" id="{F09241CC-A1C8-A960-1152-28D01ACF94F5}"/>
              </a:ext>
            </a:extLst>
          </p:cNvPr>
          <p:cNvSpPr txBox="1">
            <a:spLocks/>
          </p:cNvSpPr>
          <p:nvPr/>
        </p:nvSpPr>
        <p:spPr>
          <a:xfrm>
            <a:off x="8532440" y="6491287"/>
            <a:ext cx="2133600" cy="366713"/>
          </a:xfrm>
          <a:prstGeom prst="rect">
            <a:avLst/>
          </a:prstGeom>
        </p:spPr>
        <p:txBody>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18A297-7AB6-445A-BBB7-904C709705D0}" type="slidenum">
              <a:rPr lang="fr-FR" altLang="fr-FR" smtClean="0"/>
              <a:pPr/>
              <a:t>15</a:t>
            </a:fld>
            <a:endParaRPr lang="fr-FR" altLang="fr-FR" dirty="0"/>
          </a:p>
        </p:txBody>
      </p:sp>
    </p:spTree>
    <p:extLst>
      <p:ext uri="{BB962C8B-B14F-4D97-AF65-F5344CB8AC3E}">
        <p14:creationId xmlns:p14="http://schemas.microsoft.com/office/powerpoint/2010/main" val="50046080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347864" y="6021288"/>
            <a:ext cx="3096344" cy="8367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 name="Espace réservé du contenu 2"/>
          <p:cNvSpPr>
            <a:spLocks noGrp="1"/>
          </p:cNvSpPr>
          <p:nvPr>
            <p:ph idx="1"/>
          </p:nvPr>
        </p:nvSpPr>
        <p:spPr>
          <a:xfrm>
            <a:off x="323528" y="1017457"/>
            <a:ext cx="8229600" cy="5651902"/>
          </a:xfrm>
        </p:spPr>
        <p:txBody>
          <a:bodyPr/>
          <a:lstStyle/>
          <a:p>
            <a:pPr>
              <a:spcBef>
                <a:spcPts val="0"/>
              </a:spcBef>
            </a:pPr>
            <a:endParaRPr lang="fr-FR" altLang="fr-FR" sz="2400" dirty="0"/>
          </a:p>
          <a:p>
            <a:pPr>
              <a:spcBef>
                <a:spcPts val="0"/>
              </a:spcBef>
            </a:pPr>
            <a:r>
              <a:rPr lang="fr-FR" altLang="fr-FR" sz="2400" dirty="0"/>
              <a:t>Activités d’Aviation Sans Frontières sur le territoire :</a:t>
            </a:r>
          </a:p>
          <a:p>
            <a:pPr>
              <a:buNone/>
            </a:pPr>
            <a:br>
              <a:rPr lang="fr-FR" altLang="fr-FR" sz="2200" dirty="0">
                <a:latin typeface="+mj-lt"/>
              </a:rPr>
            </a:br>
            <a:endParaRPr lang="fr-FR" altLang="fr-FR" sz="2200" dirty="0">
              <a:latin typeface="+mj-lt"/>
            </a:endParaRPr>
          </a:p>
          <a:p>
            <a:endParaRPr lang="fr-FR" altLang="fr-FR" sz="2200" dirty="0">
              <a:latin typeface="+mj-lt"/>
            </a:endParaRPr>
          </a:p>
          <a:p>
            <a:pPr marL="0" indent="0">
              <a:buNone/>
            </a:pPr>
            <a:endParaRPr lang="fr-FR" altLang="fr-FR" sz="2200" dirty="0">
              <a:latin typeface="+mj-lt"/>
            </a:endParaRPr>
          </a:p>
          <a:p>
            <a:endParaRPr lang="fr-FR" altLang="fr-FR" sz="2400" dirty="0">
              <a:latin typeface="+mj-lt"/>
            </a:endParaRPr>
          </a:p>
          <a:p>
            <a:r>
              <a:rPr lang="fr-FR" altLang="fr-FR" sz="2400" dirty="0">
                <a:latin typeface="+mj-lt"/>
              </a:rPr>
              <a:t>Ailes du Sourire</a:t>
            </a:r>
          </a:p>
          <a:p>
            <a:pPr lvl="1"/>
            <a:r>
              <a:rPr lang="fr-FR" altLang="fr-FR" sz="1800" dirty="0">
                <a:latin typeface="+mj-lt"/>
              </a:rPr>
              <a:t>537 enfants et 312 adultes ont profité de 88 journées encadrées par 88 bénévoles</a:t>
            </a:r>
          </a:p>
          <a:p>
            <a:pPr lvl="1"/>
            <a:endParaRPr lang="fr-FR" altLang="fr-FR" sz="1800" dirty="0">
              <a:latin typeface="+mj-lt"/>
            </a:endParaRPr>
          </a:p>
          <a:p>
            <a:pPr lvl="1"/>
            <a:endParaRPr lang="fr-FR" altLang="fr-FR" sz="1800" dirty="0">
              <a:latin typeface="+mj-lt"/>
            </a:endParaRPr>
          </a:p>
          <a:p>
            <a:pPr marL="457200" lvl="1" indent="0">
              <a:buNone/>
            </a:pPr>
            <a:endParaRPr lang="fr-FR" altLang="fr-FR" sz="1800" dirty="0">
              <a:latin typeface="+mj-lt"/>
            </a:endParaRPr>
          </a:p>
          <a:p>
            <a:pPr marL="457200" lvl="1" indent="0">
              <a:buNone/>
            </a:pPr>
            <a:endParaRPr lang="fr-FR" altLang="fr-FR" sz="1800" b="1" i="1" dirty="0">
              <a:latin typeface="+mj-lt"/>
            </a:endParaRPr>
          </a:p>
          <a:p>
            <a:pPr lvl="1"/>
            <a:endParaRPr lang="fr-FR" altLang="fr-FR" sz="1800" dirty="0">
              <a:latin typeface="+mj-lt"/>
            </a:endParaRPr>
          </a:p>
        </p:txBody>
      </p:sp>
      <p:sp>
        <p:nvSpPr>
          <p:cNvPr id="2" name="Titre 1"/>
          <p:cNvSpPr>
            <a:spLocks noGrp="1"/>
          </p:cNvSpPr>
          <p:nvPr>
            <p:ph type="title"/>
          </p:nvPr>
        </p:nvSpPr>
        <p:spPr>
          <a:xfrm>
            <a:off x="806896" y="8813"/>
            <a:ext cx="8229600" cy="1143000"/>
          </a:xfrm>
        </p:spPr>
        <p:txBody>
          <a:bodyPr/>
          <a:lstStyle/>
          <a:p>
            <a:r>
              <a:rPr lang="fr-FR" sz="3600" dirty="0"/>
              <a:t>Ailes du Sourire et Délégations </a:t>
            </a:r>
            <a:br>
              <a:rPr lang="fr-FR" dirty="0"/>
            </a:br>
            <a:endParaRPr lang="fr-FR" dirty="0"/>
          </a:p>
        </p:txBody>
      </p:sp>
      <p:sp>
        <p:nvSpPr>
          <p:cNvPr id="7" name="ZoneTexte 8">
            <a:extLst>
              <a:ext uri="{FF2B5EF4-FFF2-40B4-BE49-F238E27FC236}">
                <a16:creationId xmlns:a16="http://schemas.microsoft.com/office/drawing/2014/main" id="{5EC69552-AF9C-92AB-E5B3-10D0A0AE2844}"/>
              </a:ext>
            </a:extLst>
          </p:cNvPr>
          <p:cNvSpPr txBox="1">
            <a:spLocks noChangeArrowheads="1"/>
          </p:cNvSpPr>
          <p:nvPr/>
        </p:nvSpPr>
        <p:spPr bwMode="auto">
          <a:xfrm>
            <a:off x="193594" y="1017457"/>
            <a:ext cx="187325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fr-FR" altLang="fr-FR" sz="1100" dirty="0"/>
              <a:t>Janvier-décembre 2023</a:t>
            </a:r>
          </a:p>
        </p:txBody>
      </p:sp>
      <p:graphicFrame>
        <p:nvGraphicFramePr>
          <p:cNvPr id="8" name="Tableau 8">
            <a:extLst>
              <a:ext uri="{FF2B5EF4-FFF2-40B4-BE49-F238E27FC236}">
                <a16:creationId xmlns:a16="http://schemas.microsoft.com/office/drawing/2014/main" id="{CE772D76-881F-E241-B4D4-DD38E44F6AF8}"/>
              </a:ext>
            </a:extLst>
          </p:cNvPr>
          <p:cNvGraphicFramePr>
            <a:graphicFrameLocks noGrp="1"/>
          </p:cNvGraphicFramePr>
          <p:nvPr>
            <p:extLst>
              <p:ext uri="{D42A27DB-BD31-4B8C-83A1-F6EECF244321}">
                <p14:modId xmlns:p14="http://schemas.microsoft.com/office/powerpoint/2010/main" val="3355471282"/>
              </p:ext>
            </p:extLst>
          </p:nvPr>
        </p:nvGraphicFramePr>
        <p:xfrm>
          <a:off x="805765" y="1844824"/>
          <a:ext cx="6419322" cy="1483360"/>
        </p:xfrm>
        <a:graphic>
          <a:graphicData uri="http://schemas.openxmlformats.org/drawingml/2006/table">
            <a:tbl>
              <a:tblPr firstRow="1" bandRow="1">
                <a:tableStyleId>{5C22544A-7EE6-4342-B048-85BDC9FD1C3A}</a:tableStyleId>
              </a:tblPr>
              <a:tblGrid>
                <a:gridCol w="2139774">
                  <a:extLst>
                    <a:ext uri="{9D8B030D-6E8A-4147-A177-3AD203B41FA5}">
                      <a16:colId xmlns:a16="http://schemas.microsoft.com/office/drawing/2014/main" val="1654906768"/>
                    </a:ext>
                  </a:extLst>
                </a:gridCol>
                <a:gridCol w="2139774">
                  <a:extLst>
                    <a:ext uri="{9D8B030D-6E8A-4147-A177-3AD203B41FA5}">
                      <a16:colId xmlns:a16="http://schemas.microsoft.com/office/drawing/2014/main" val="3068257875"/>
                    </a:ext>
                  </a:extLst>
                </a:gridCol>
                <a:gridCol w="2139774">
                  <a:extLst>
                    <a:ext uri="{9D8B030D-6E8A-4147-A177-3AD203B41FA5}">
                      <a16:colId xmlns:a16="http://schemas.microsoft.com/office/drawing/2014/main" val="912759924"/>
                    </a:ext>
                  </a:extLst>
                </a:gridCol>
              </a:tblGrid>
              <a:tr h="370840">
                <a:tc>
                  <a:txBody>
                    <a:bodyPr/>
                    <a:lstStyle/>
                    <a:p>
                      <a:r>
                        <a:rPr lang="fr-FR" dirty="0"/>
                        <a:t>Délégations</a:t>
                      </a:r>
                    </a:p>
                  </a:txBody>
                  <a:tcPr/>
                </a:tc>
                <a:tc>
                  <a:txBody>
                    <a:bodyPr/>
                    <a:lstStyle/>
                    <a:p>
                      <a:pPr algn="ctr"/>
                      <a:r>
                        <a:rPr lang="fr-FR" dirty="0"/>
                        <a:t>Ressources</a:t>
                      </a:r>
                    </a:p>
                  </a:txBody>
                  <a:tcPr/>
                </a:tc>
                <a:tc>
                  <a:txBody>
                    <a:bodyPr/>
                    <a:lstStyle/>
                    <a:p>
                      <a:pPr algn="ctr"/>
                      <a:r>
                        <a:rPr lang="fr-FR" dirty="0"/>
                        <a:t>Charges</a:t>
                      </a:r>
                    </a:p>
                  </a:txBody>
                  <a:tcPr/>
                </a:tc>
                <a:extLst>
                  <a:ext uri="{0D108BD9-81ED-4DB2-BD59-A6C34878D82A}">
                    <a16:rowId xmlns:a16="http://schemas.microsoft.com/office/drawing/2014/main" val="3588713186"/>
                  </a:ext>
                </a:extLst>
              </a:tr>
              <a:tr h="370840">
                <a:tc>
                  <a:txBody>
                    <a:bodyPr/>
                    <a:lstStyle/>
                    <a:p>
                      <a:r>
                        <a:rPr lang="fr-FR" dirty="0"/>
                        <a:t>Délégation Ouest</a:t>
                      </a:r>
                    </a:p>
                  </a:txBody>
                  <a:tcPr/>
                </a:tc>
                <a:tc>
                  <a:txBody>
                    <a:bodyPr/>
                    <a:lstStyle/>
                    <a:p>
                      <a:pPr algn="ctr"/>
                      <a:r>
                        <a:rPr lang="fr-FR" dirty="0"/>
                        <a:t>9 k€</a:t>
                      </a:r>
                    </a:p>
                  </a:txBody>
                  <a:tcPr/>
                </a:tc>
                <a:tc>
                  <a:txBody>
                    <a:bodyPr/>
                    <a:lstStyle/>
                    <a:p>
                      <a:pPr algn="ctr"/>
                      <a:r>
                        <a:rPr lang="fr-FR" dirty="0"/>
                        <a:t>6 k€</a:t>
                      </a:r>
                    </a:p>
                  </a:txBody>
                  <a:tcPr/>
                </a:tc>
                <a:extLst>
                  <a:ext uri="{0D108BD9-81ED-4DB2-BD59-A6C34878D82A}">
                    <a16:rowId xmlns:a16="http://schemas.microsoft.com/office/drawing/2014/main" val="45344231"/>
                  </a:ext>
                </a:extLst>
              </a:tr>
              <a:tr h="370840">
                <a:tc>
                  <a:txBody>
                    <a:bodyPr/>
                    <a:lstStyle/>
                    <a:p>
                      <a:r>
                        <a:rPr lang="fr-FR" dirty="0"/>
                        <a:t>Délégation Sud-Est</a:t>
                      </a:r>
                    </a:p>
                  </a:txBody>
                  <a:tcPr/>
                </a:tc>
                <a:tc>
                  <a:txBody>
                    <a:bodyPr/>
                    <a:lstStyle/>
                    <a:p>
                      <a:pPr algn="ctr"/>
                      <a:r>
                        <a:rPr lang="fr-FR" dirty="0"/>
                        <a:t>66 k€</a:t>
                      </a:r>
                    </a:p>
                  </a:txBody>
                  <a:tcPr/>
                </a:tc>
                <a:tc>
                  <a:txBody>
                    <a:bodyPr/>
                    <a:lstStyle/>
                    <a:p>
                      <a:pPr algn="ctr"/>
                      <a:r>
                        <a:rPr lang="fr-FR" dirty="0"/>
                        <a:t>41 k€</a:t>
                      </a:r>
                    </a:p>
                  </a:txBody>
                  <a:tcPr/>
                </a:tc>
                <a:extLst>
                  <a:ext uri="{0D108BD9-81ED-4DB2-BD59-A6C34878D82A}">
                    <a16:rowId xmlns:a16="http://schemas.microsoft.com/office/drawing/2014/main" val="4030880366"/>
                  </a:ext>
                </a:extLst>
              </a:tr>
              <a:tr h="370840">
                <a:tc>
                  <a:txBody>
                    <a:bodyPr/>
                    <a:lstStyle/>
                    <a:p>
                      <a:r>
                        <a:rPr lang="fr-FR" dirty="0"/>
                        <a:t>Délégation Occitanie</a:t>
                      </a:r>
                    </a:p>
                  </a:txBody>
                  <a:tcPr/>
                </a:tc>
                <a:tc>
                  <a:txBody>
                    <a:bodyPr/>
                    <a:lstStyle/>
                    <a:p>
                      <a:pPr algn="ctr"/>
                      <a:r>
                        <a:rPr lang="fr-FR" dirty="0"/>
                        <a:t>39 k€</a:t>
                      </a:r>
                    </a:p>
                  </a:txBody>
                  <a:tcPr/>
                </a:tc>
                <a:tc>
                  <a:txBody>
                    <a:bodyPr/>
                    <a:lstStyle/>
                    <a:p>
                      <a:pPr algn="ctr"/>
                      <a:r>
                        <a:rPr lang="fr-FR" dirty="0"/>
                        <a:t>40 k€</a:t>
                      </a:r>
                    </a:p>
                  </a:txBody>
                  <a:tcPr/>
                </a:tc>
                <a:extLst>
                  <a:ext uri="{0D108BD9-81ED-4DB2-BD59-A6C34878D82A}">
                    <a16:rowId xmlns:a16="http://schemas.microsoft.com/office/drawing/2014/main" val="4029264187"/>
                  </a:ext>
                </a:extLst>
              </a:tr>
            </a:tbl>
          </a:graphicData>
        </a:graphic>
      </p:graphicFrame>
      <p:graphicFrame>
        <p:nvGraphicFramePr>
          <p:cNvPr id="12" name="Tableau 11">
            <a:extLst>
              <a:ext uri="{FF2B5EF4-FFF2-40B4-BE49-F238E27FC236}">
                <a16:creationId xmlns:a16="http://schemas.microsoft.com/office/drawing/2014/main" id="{E665DE6F-4E2F-A0FA-92E3-E97A8AB83B93}"/>
              </a:ext>
            </a:extLst>
          </p:cNvPr>
          <p:cNvGraphicFramePr>
            <a:graphicFrameLocks noGrp="1"/>
          </p:cNvGraphicFramePr>
          <p:nvPr>
            <p:extLst>
              <p:ext uri="{D42A27DB-BD31-4B8C-83A1-F6EECF244321}">
                <p14:modId xmlns:p14="http://schemas.microsoft.com/office/powerpoint/2010/main" val="4168676343"/>
              </p:ext>
            </p:extLst>
          </p:nvPr>
        </p:nvGraphicFramePr>
        <p:xfrm>
          <a:off x="802627" y="5301208"/>
          <a:ext cx="6038404" cy="583883"/>
        </p:xfrm>
        <a:graphic>
          <a:graphicData uri="http://schemas.openxmlformats.org/drawingml/2006/table">
            <a:tbl>
              <a:tblPr firstRow="1" bandRow="1">
                <a:tableStyleId>{5C22544A-7EE6-4342-B048-85BDC9FD1C3A}</a:tableStyleId>
              </a:tblPr>
              <a:tblGrid>
                <a:gridCol w="3002335">
                  <a:extLst>
                    <a:ext uri="{9D8B030D-6E8A-4147-A177-3AD203B41FA5}">
                      <a16:colId xmlns:a16="http://schemas.microsoft.com/office/drawing/2014/main" val="2024551947"/>
                    </a:ext>
                  </a:extLst>
                </a:gridCol>
                <a:gridCol w="3036069">
                  <a:extLst>
                    <a:ext uri="{9D8B030D-6E8A-4147-A177-3AD203B41FA5}">
                      <a16:colId xmlns:a16="http://schemas.microsoft.com/office/drawing/2014/main" val="2467990669"/>
                    </a:ext>
                  </a:extLst>
                </a:gridCol>
              </a:tblGrid>
              <a:tr h="62155">
                <a:tc>
                  <a:txBody>
                    <a:bodyPr/>
                    <a:lstStyle/>
                    <a:p>
                      <a:pPr algn="ctr" rtl="0" fontAlgn="ctr"/>
                      <a:r>
                        <a:rPr lang="fr-FR" sz="1800" u="none" strike="noStrike" dirty="0">
                          <a:effectLst/>
                          <a:highlight>
                            <a:srgbClr val="4F81BD"/>
                          </a:highlight>
                        </a:rPr>
                        <a:t>Ressources</a:t>
                      </a:r>
                      <a:endParaRPr lang="fr-FR" sz="1800" b="1" i="0" u="none" strike="noStrike" dirty="0">
                        <a:solidFill>
                          <a:srgbClr val="FFFFFF"/>
                        </a:solidFill>
                        <a:effectLst/>
                        <a:highlight>
                          <a:srgbClr val="4F81BD"/>
                        </a:highlight>
                        <a:latin typeface="Calibri" panose="020F0502020204030204" pitchFamily="34" charset="0"/>
                      </a:endParaRPr>
                    </a:p>
                  </a:txBody>
                  <a:tcPr marL="4763" marR="4763" marT="4763" marB="0" anchor="ctr"/>
                </a:tc>
                <a:tc>
                  <a:txBody>
                    <a:bodyPr/>
                    <a:lstStyle/>
                    <a:p>
                      <a:pPr algn="ctr" rtl="0" fontAlgn="ctr"/>
                      <a:r>
                        <a:rPr lang="fr-FR" sz="1800" u="none" strike="noStrike" dirty="0">
                          <a:effectLst/>
                          <a:highlight>
                            <a:srgbClr val="4F81BD"/>
                          </a:highlight>
                        </a:rPr>
                        <a:t>Charges</a:t>
                      </a:r>
                      <a:endParaRPr lang="fr-FR" sz="1800" b="1" i="0" u="none" strike="noStrike" dirty="0">
                        <a:solidFill>
                          <a:srgbClr val="FFFFFF"/>
                        </a:solidFill>
                        <a:effectLst/>
                        <a:highlight>
                          <a:srgbClr val="4F81BD"/>
                        </a:highlight>
                        <a:latin typeface="Calibri" panose="020F0502020204030204" pitchFamily="34" charset="0"/>
                      </a:endParaRPr>
                    </a:p>
                  </a:txBody>
                  <a:tcPr marL="4763" marR="4763" marT="4763" marB="0" anchor="ctr"/>
                </a:tc>
                <a:extLst>
                  <a:ext uri="{0D108BD9-81ED-4DB2-BD59-A6C34878D82A}">
                    <a16:rowId xmlns:a16="http://schemas.microsoft.com/office/drawing/2014/main" val="2122900830"/>
                  </a:ext>
                </a:extLst>
              </a:tr>
              <a:tr h="304800">
                <a:tc>
                  <a:txBody>
                    <a:bodyPr/>
                    <a:lstStyle/>
                    <a:p>
                      <a:pPr algn="ctr" rtl="0" fontAlgn="ctr"/>
                      <a:r>
                        <a:rPr lang="fr-FR" sz="1800" u="none" strike="noStrike" dirty="0">
                          <a:effectLst/>
                          <a:highlight>
                            <a:srgbClr val="D0D8E8"/>
                          </a:highlight>
                        </a:rPr>
                        <a:t>28 k€</a:t>
                      </a:r>
                      <a:endParaRPr lang="fr-FR" sz="1800" b="0" i="0" u="none" strike="noStrike" dirty="0">
                        <a:solidFill>
                          <a:srgbClr val="000000"/>
                        </a:solidFill>
                        <a:effectLst/>
                        <a:highlight>
                          <a:srgbClr val="D0D8E8"/>
                        </a:highlight>
                        <a:latin typeface="Calibri" panose="020F0502020204030204" pitchFamily="34" charset="0"/>
                      </a:endParaRPr>
                    </a:p>
                  </a:txBody>
                  <a:tcPr marL="4763" marR="4763" marT="4763" marB="0" anchor="ctr"/>
                </a:tc>
                <a:tc>
                  <a:txBody>
                    <a:bodyPr/>
                    <a:lstStyle/>
                    <a:p>
                      <a:pPr algn="ctr" rtl="0" fontAlgn="ctr"/>
                      <a:r>
                        <a:rPr lang="fr-FR" sz="1800" u="none" strike="noStrike" dirty="0">
                          <a:effectLst/>
                          <a:highlight>
                            <a:srgbClr val="D0D8E8"/>
                          </a:highlight>
                        </a:rPr>
                        <a:t>30 k€</a:t>
                      </a:r>
                      <a:endParaRPr lang="fr-FR" sz="1800" b="0" i="0" u="none" strike="noStrike" dirty="0">
                        <a:solidFill>
                          <a:srgbClr val="000000"/>
                        </a:solidFill>
                        <a:effectLst/>
                        <a:highlight>
                          <a:srgbClr val="D0D8E8"/>
                        </a:highlight>
                        <a:latin typeface="Calibri" panose="020F0502020204030204" pitchFamily="34" charset="0"/>
                      </a:endParaRPr>
                    </a:p>
                  </a:txBody>
                  <a:tcPr marL="4763" marR="4763" marT="4763" marB="0" anchor="ctr"/>
                </a:tc>
                <a:extLst>
                  <a:ext uri="{0D108BD9-81ED-4DB2-BD59-A6C34878D82A}">
                    <a16:rowId xmlns:a16="http://schemas.microsoft.com/office/drawing/2014/main" val="1959873202"/>
                  </a:ext>
                </a:extLst>
              </a:tr>
            </a:tbl>
          </a:graphicData>
        </a:graphic>
      </p:graphicFrame>
      <p:pic>
        <p:nvPicPr>
          <p:cNvPr id="6" name="Picture 2" descr="S:\Com_marketing\03-Charte graphique\2015 et après\LOGOS\FOND BLANC\BITMAP\INDEXE - PNG AVEC TRANSPARENCE\VERTICAL.png">
            <a:extLst>
              <a:ext uri="{FF2B5EF4-FFF2-40B4-BE49-F238E27FC236}">
                <a16:creationId xmlns:a16="http://schemas.microsoft.com/office/drawing/2014/main" id="{C5F4AC8E-8366-F011-D557-448AC6407DEB}"/>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1912" y="341041"/>
            <a:ext cx="950707" cy="792088"/>
          </a:xfrm>
          <a:prstGeom prst="rect">
            <a:avLst/>
          </a:prstGeom>
          <a:noFill/>
          <a:extLst>
            <a:ext uri="{909E8E84-426E-40dd-AFC4-6F175D3DCCD1}">
              <a14:hiddenFill xmlns="" xmlns:a14="http://schemas.microsoft.com/office/drawing/2010/main">
                <a:solidFill>
                  <a:srgbClr val="FFFFFF"/>
                </a:solidFill>
              </a14:hiddenFill>
            </a:ext>
          </a:extLst>
        </p:spPr>
      </p:pic>
      <p:sp>
        <p:nvSpPr>
          <p:cNvPr id="5" name="Espace réservé du numéro de diapositive 7">
            <a:extLst>
              <a:ext uri="{FF2B5EF4-FFF2-40B4-BE49-F238E27FC236}">
                <a16:creationId xmlns:a16="http://schemas.microsoft.com/office/drawing/2014/main" id="{09F78B69-AC07-552C-47F0-020C8FDD3EA8}"/>
              </a:ext>
            </a:extLst>
          </p:cNvPr>
          <p:cNvSpPr txBox="1">
            <a:spLocks/>
          </p:cNvSpPr>
          <p:nvPr/>
        </p:nvSpPr>
        <p:spPr>
          <a:xfrm>
            <a:off x="8532440" y="6491287"/>
            <a:ext cx="2133600" cy="366713"/>
          </a:xfrm>
          <a:prstGeom prst="rect">
            <a:avLst/>
          </a:prstGeom>
        </p:spPr>
        <p:txBody>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18A297-7AB6-445A-BBB7-904C709705D0}" type="slidenum">
              <a:rPr lang="fr-FR" altLang="fr-FR" smtClean="0"/>
              <a:pPr/>
              <a:t>16</a:t>
            </a:fld>
            <a:endParaRPr lang="fr-FR" altLang="fr-FR" dirty="0"/>
          </a:p>
        </p:txBody>
      </p:sp>
    </p:spTree>
    <p:extLst>
      <p:ext uri="{BB962C8B-B14F-4D97-AF65-F5344CB8AC3E}">
        <p14:creationId xmlns:p14="http://schemas.microsoft.com/office/powerpoint/2010/main" val="286232839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ZoneTexte 5"/>
          <p:cNvSpPr txBox="1"/>
          <p:nvPr/>
        </p:nvSpPr>
        <p:spPr>
          <a:xfrm>
            <a:off x="3347864" y="6021288"/>
            <a:ext cx="2880320" cy="864096"/>
          </a:xfrm>
          <a:prstGeom prst="rect">
            <a:avLst/>
          </a:prstGeom>
          <a:solidFill>
            <a:schemeClr val="bg1"/>
          </a:solidFill>
        </p:spPr>
        <p:txBody>
          <a:bodyPr wrap="square" rtlCol="0">
            <a:spAutoFit/>
          </a:bodyPr>
          <a:lstStyle/>
          <a:p>
            <a:endParaRPr lang="fr-FR" dirty="0"/>
          </a:p>
        </p:txBody>
      </p:sp>
      <p:sp>
        <p:nvSpPr>
          <p:cNvPr id="2" name="Titre 1"/>
          <p:cNvSpPr>
            <a:spLocks noGrp="1"/>
          </p:cNvSpPr>
          <p:nvPr>
            <p:ph type="title"/>
          </p:nvPr>
        </p:nvSpPr>
        <p:spPr>
          <a:xfrm>
            <a:off x="457200" y="11078"/>
            <a:ext cx="8229600" cy="1143000"/>
          </a:xfrm>
        </p:spPr>
        <p:txBody>
          <a:bodyPr/>
          <a:lstStyle/>
          <a:p>
            <a:r>
              <a:rPr lang="fr-FR" dirty="0"/>
              <a:t>Conclusion</a:t>
            </a:r>
          </a:p>
        </p:txBody>
      </p:sp>
      <p:sp>
        <p:nvSpPr>
          <p:cNvPr id="3" name="Espace réservé du contenu 2"/>
          <p:cNvSpPr>
            <a:spLocks noGrp="1"/>
          </p:cNvSpPr>
          <p:nvPr>
            <p:ph idx="1"/>
          </p:nvPr>
        </p:nvSpPr>
        <p:spPr>
          <a:xfrm>
            <a:off x="457200" y="1111180"/>
            <a:ext cx="8229600" cy="4525963"/>
          </a:xfrm>
        </p:spPr>
        <p:txBody>
          <a:bodyPr/>
          <a:lstStyle/>
          <a:p>
            <a:pPr marL="0" indent="0">
              <a:buNone/>
            </a:pPr>
            <a:endParaRPr lang="fr-FR" sz="2400" dirty="0"/>
          </a:p>
          <a:p>
            <a:pPr marL="0" indent="0">
              <a:buNone/>
            </a:pPr>
            <a:endParaRPr lang="fr-FR" sz="2400" dirty="0"/>
          </a:p>
          <a:p>
            <a:endParaRPr lang="fr-FR" sz="2400" dirty="0"/>
          </a:p>
          <a:p>
            <a:endParaRPr lang="fr-FR" sz="2400" dirty="0"/>
          </a:p>
          <a:p>
            <a:endParaRPr lang="fr-FR" sz="2400" dirty="0"/>
          </a:p>
          <a:p>
            <a:endParaRPr lang="fr-FR" sz="2400" dirty="0"/>
          </a:p>
          <a:p>
            <a:endParaRPr lang="fr-FR" sz="2400" dirty="0"/>
          </a:p>
          <a:p>
            <a:endParaRPr lang="fr-FR" sz="2400" dirty="0"/>
          </a:p>
          <a:p>
            <a:pPr marL="0" indent="0">
              <a:buNone/>
            </a:pPr>
            <a:endParaRPr lang="fr-FR" dirty="0"/>
          </a:p>
          <a:p>
            <a:pPr marL="0" indent="0">
              <a:buNone/>
            </a:pPr>
            <a:endParaRPr lang="fr-FR" dirty="0"/>
          </a:p>
        </p:txBody>
      </p:sp>
      <p:sp>
        <p:nvSpPr>
          <p:cNvPr id="4" name="Rectangle 3"/>
          <p:cNvSpPr/>
          <p:nvPr/>
        </p:nvSpPr>
        <p:spPr>
          <a:xfrm>
            <a:off x="251520" y="980728"/>
            <a:ext cx="8354888" cy="7303538"/>
          </a:xfrm>
          <a:prstGeom prst="rect">
            <a:avLst/>
          </a:prstGeom>
        </p:spPr>
        <p:txBody>
          <a:bodyPr wrap="square">
            <a:spAutoFit/>
          </a:bodyPr>
          <a:lstStyle/>
          <a:p>
            <a:pPr algn="ctr">
              <a:lnSpc>
                <a:spcPct val="90000"/>
              </a:lnSpc>
              <a:spcBef>
                <a:spcPct val="15000"/>
              </a:spcBef>
              <a:buSzPct val="70000"/>
            </a:pPr>
            <a:endParaRPr lang="fr-FR" altLang="fr-FR" sz="2000" dirty="0"/>
          </a:p>
          <a:p>
            <a:pPr marL="342900" indent="-342900">
              <a:lnSpc>
                <a:spcPct val="90000"/>
              </a:lnSpc>
              <a:spcBef>
                <a:spcPct val="15000"/>
              </a:spcBef>
              <a:buSzPct val="70000"/>
              <a:buFont typeface="Arial" panose="020B0604020202020204" pitchFamily="34" charset="0"/>
              <a:buChar char="•"/>
            </a:pPr>
            <a:r>
              <a:rPr lang="fr-FR" altLang="fr-FR" sz="2200" dirty="0"/>
              <a:t>Une année 2024 qui a connu de grandes difficultés pour la Mission Avions :</a:t>
            </a:r>
          </a:p>
          <a:p>
            <a:pPr marL="800100" lvl="1" indent="-342900">
              <a:lnSpc>
                <a:spcPct val="90000"/>
              </a:lnSpc>
              <a:spcBef>
                <a:spcPct val="15000"/>
              </a:spcBef>
              <a:buSzPct val="70000"/>
              <a:buFont typeface="Arial" panose="020B0604020202020204" pitchFamily="34" charset="0"/>
              <a:buChar char="•"/>
            </a:pPr>
            <a:r>
              <a:rPr lang="fr-FR" altLang="fr-FR" sz="2200" dirty="0"/>
              <a:t>Arrêt temporaire du CTA d’ASF le 21 février qui lui a fait perdre le contrat UNHAS, qui n’a été compensé qu’en partie par le contrat WWF, d’où une baisse d’HV de 45%.  </a:t>
            </a:r>
          </a:p>
          <a:p>
            <a:pPr marL="800100" lvl="1" indent="-342900">
              <a:lnSpc>
                <a:spcPct val="90000"/>
              </a:lnSpc>
              <a:spcBef>
                <a:spcPct val="15000"/>
              </a:spcBef>
              <a:buSzPct val="70000"/>
              <a:buFont typeface="Arial" panose="020B0604020202020204" pitchFamily="34" charset="0"/>
              <a:buChar char="•"/>
            </a:pPr>
            <a:r>
              <a:rPr lang="fr-FR" altLang="fr-FR" sz="2200" dirty="0"/>
              <a:t>Embourbement du F-OJJD à </a:t>
            </a:r>
            <a:r>
              <a:rPr lang="fr-FR" altLang="fr-FR" sz="2200" dirty="0" err="1"/>
              <a:t>Bokela</a:t>
            </a:r>
            <a:r>
              <a:rPr lang="fr-FR" altLang="fr-FR" sz="2200" dirty="0"/>
              <a:t> le 13 mars qui a nécessité d’importants travaux, dans des conditions très difficiles pour le réparer et le convoyer à Entebbe pour le vendre.</a:t>
            </a:r>
          </a:p>
          <a:p>
            <a:pPr marL="800100" lvl="1" indent="-342900">
              <a:lnSpc>
                <a:spcPct val="90000"/>
              </a:lnSpc>
              <a:spcBef>
                <a:spcPct val="15000"/>
              </a:spcBef>
              <a:buSzPct val="70000"/>
              <a:buFont typeface="Arial" panose="020B0604020202020204" pitchFamily="34" charset="0"/>
              <a:buChar char="•"/>
            </a:pPr>
            <a:endParaRPr lang="fr-FR" altLang="fr-FR" sz="2200" dirty="0"/>
          </a:p>
          <a:p>
            <a:pPr lvl="1">
              <a:lnSpc>
                <a:spcPct val="90000"/>
              </a:lnSpc>
              <a:spcBef>
                <a:spcPct val="15000"/>
              </a:spcBef>
              <a:buSzPct val="70000"/>
            </a:pPr>
            <a:r>
              <a:rPr lang="fr-FR" altLang="fr-FR" sz="2200" dirty="0"/>
              <a:t>Les autres missions ont connu, pour la plupart, une bonne année avec des activités en  progression.</a:t>
            </a:r>
          </a:p>
          <a:p>
            <a:pPr lvl="1">
              <a:lnSpc>
                <a:spcPct val="90000"/>
              </a:lnSpc>
              <a:spcBef>
                <a:spcPct val="15000"/>
              </a:spcBef>
              <a:buSzPct val="70000"/>
            </a:pPr>
            <a:endParaRPr lang="fr-FR" altLang="fr-FR" sz="2200" dirty="0"/>
          </a:p>
          <a:p>
            <a:pPr lvl="1">
              <a:lnSpc>
                <a:spcPct val="90000"/>
              </a:lnSpc>
              <a:spcBef>
                <a:spcPct val="15000"/>
              </a:spcBef>
              <a:buSzPct val="70000"/>
            </a:pPr>
            <a:r>
              <a:rPr lang="fr-FR" altLang="fr-FR" sz="2200" dirty="0"/>
              <a:t>Les recettes des différents donateurs ont toutes augmenté.</a:t>
            </a:r>
          </a:p>
          <a:p>
            <a:pPr lvl="1">
              <a:lnSpc>
                <a:spcPct val="90000"/>
              </a:lnSpc>
              <a:spcBef>
                <a:spcPct val="15000"/>
              </a:spcBef>
              <a:buSzPct val="70000"/>
            </a:pPr>
            <a:endParaRPr lang="fr-FR" altLang="fr-FR" sz="2200" dirty="0"/>
          </a:p>
          <a:p>
            <a:pPr lvl="1">
              <a:lnSpc>
                <a:spcPct val="90000"/>
              </a:lnSpc>
              <a:spcBef>
                <a:spcPct val="15000"/>
              </a:spcBef>
              <a:buSzPct val="70000"/>
            </a:pPr>
            <a:r>
              <a:rPr lang="fr-FR" altLang="fr-FR" sz="2200" dirty="0"/>
              <a:t>Les dépenses de personnel ont fortement progressé et nécessitent une attention toute particulière.</a:t>
            </a:r>
          </a:p>
          <a:p>
            <a:pPr algn="ctr">
              <a:lnSpc>
                <a:spcPct val="90000"/>
              </a:lnSpc>
              <a:spcBef>
                <a:spcPct val="15000"/>
              </a:spcBef>
              <a:buSzPct val="70000"/>
            </a:pPr>
            <a:endParaRPr lang="fr-FR" altLang="fr-FR" sz="2200" dirty="0"/>
          </a:p>
          <a:p>
            <a:pPr algn="ctr">
              <a:lnSpc>
                <a:spcPct val="90000"/>
              </a:lnSpc>
              <a:spcBef>
                <a:spcPct val="15000"/>
              </a:spcBef>
              <a:buSzPct val="70000"/>
            </a:pPr>
            <a:endParaRPr lang="fr-FR" altLang="fr-FR" sz="2000" dirty="0"/>
          </a:p>
          <a:p>
            <a:pPr algn="ctr">
              <a:lnSpc>
                <a:spcPct val="90000"/>
              </a:lnSpc>
              <a:spcBef>
                <a:spcPct val="15000"/>
              </a:spcBef>
              <a:buSzPct val="70000"/>
            </a:pPr>
            <a:endParaRPr lang="fr-FR" altLang="fr-FR" sz="2000" dirty="0"/>
          </a:p>
          <a:p>
            <a:pPr algn="ctr">
              <a:lnSpc>
                <a:spcPct val="90000"/>
              </a:lnSpc>
              <a:spcBef>
                <a:spcPct val="15000"/>
              </a:spcBef>
              <a:buSzPct val="70000"/>
            </a:pPr>
            <a:br>
              <a:rPr lang="fr-FR" altLang="fr-FR" sz="2000" dirty="0"/>
            </a:br>
            <a:endParaRPr lang="fr-FR" sz="2000" dirty="0"/>
          </a:p>
        </p:txBody>
      </p:sp>
      <p:pic>
        <p:nvPicPr>
          <p:cNvPr id="5" name="Picture 2" descr="S:\Com_marketing\03-Charte graphique\2015 et après\LOGOS\FOND BLANC\BITMAP\INDEXE - PNG AVEC TRANSPARENCE\VERTICAL.png">
            <a:extLst>
              <a:ext uri="{FF2B5EF4-FFF2-40B4-BE49-F238E27FC236}">
                <a16:creationId xmlns:a16="http://schemas.microsoft.com/office/drawing/2014/main" id="{1F2F69E9-A58D-B21F-EAE9-38A51AC2DAD4}"/>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1912" y="188640"/>
            <a:ext cx="950707" cy="792088"/>
          </a:xfrm>
          <a:prstGeom prst="rect">
            <a:avLst/>
          </a:prstGeom>
          <a:noFill/>
          <a:extLst>
            <a:ext uri="{909E8E84-426E-40dd-AFC4-6F175D3DCCD1}">
              <a14:hiddenFill xmlns="" xmlns:a14="http://schemas.microsoft.com/office/drawing/2010/main">
                <a:solidFill>
                  <a:srgbClr val="FFFFFF"/>
                </a:solidFill>
              </a14:hiddenFill>
            </a:ext>
          </a:extLst>
        </p:spPr>
      </p:pic>
      <p:sp>
        <p:nvSpPr>
          <p:cNvPr id="7" name="Espace réservé du numéro de diapositive 7">
            <a:extLst>
              <a:ext uri="{FF2B5EF4-FFF2-40B4-BE49-F238E27FC236}">
                <a16:creationId xmlns:a16="http://schemas.microsoft.com/office/drawing/2014/main" id="{EF274D8C-1457-2F3E-5994-A0702476E849}"/>
              </a:ext>
            </a:extLst>
          </p:cNvPr>
          <p:cNvSpPr txBox="1">
            <a:spLocks/>
          </p:cNvSpPr>
          <p:nvPr/>
        </p:nvSpPr>
        <p:spPr>
          <a:xfrm>
            <a:off x="8532440" y="6491287"/>
            <a:ext cx="2133600" cy="366713"/>
          </a:xfrm>
          <a:prstGeom prst="rect">
            <a:avLst/>
          </a:prstGeom>
        </p:spPr>
        <p:txBody>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18A297-7AB6-445A-BBB7-904C709705D0}" type="slidenum">
              <a:rPr lang="fr-FR" altLang="fr-FR" smtClean="0"/>
              <a:pPr/>
              <a:t>17</a:t>
            </a:fld>
            <a:endParaRPr lang="fr-FR" altLang="fr-FR" dirty="0"/>
          </a:p>
        </p:txBody>
      </p:sp>
    </p:spTree>
    <p:extLst>
      <p:ext uri="{BB962C8B-B14F-4D97-AF65-F5344CB8AC3E}">
        <p14:creationId xmlns:p14="http://schemas.microsoft.com/office/powerpoint/2010/main" val="9036072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204864"/>
            <a:ext cx="7772400" cy="1467594"/>
          </a:xfrm>
        </p:spPr>
        <p:txBody>
          <a:bodyPr/>
          <a:lstStyle/>
          <a:p>
            <a:r>
              <a:rPr lang="fr-FR" altLang="fr-FR" dirty="0"/>
              <a:t>Budget 2025</a:t>
            </a:r>
            <a:br>
              <a:rPr lang="fr-FR" altLang="fr-FR" dirty="0"/>
            </a:br>
            <a:endParaRPr lang="fr-FR" dirty="0"/>
          </a:p>
        </p:txBody>
      </p:sp>
      <p:pic>
        <p:nvPicPr>
          <p:cNvPr id="3" name="Picture 2" descr="S:\Com_marketing\03-Charte graphique\2015 et après\LOGOS\FOND BLANC\BITMAP\INDEXE - PNG AVEC TRANSPARENCE\VERTICAL.png">
            <a:extLst>
              <a:ext uri="{FF2B5EF4-FFF2-40B4-BE49-F238E27FC236}">
                <a16:creationId xmlns:a16="http://schemas.microsoft.com/office/drawing/2014/main" id="{5C35F8D2-9DCA-8663-F678-1CA0426AF194}"/>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9512" y="188641"/>
            <a:ext cx="950707" cy="792088"/>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p14="http://schemas.microsoft.com/office/powerpoint/2010/main" val="125195263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flipV="1">
            <a:off x="3347864" y="6229442"/>
            <a:ext cx="2952328" cy="5119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Titre 1"/>
          <p:cNvSpPr>
            <a:spLocks noGrp="1"/>
          </p:cNvSpPr>
          <p:nvPr>
            <p:ph type="title"/>
          </p:nvPr>
        </p:nvSpPr>
        <p:spPr>
          <a:xfrm>
            <a:off x="457200" y="21247"/>
            <a:ext cx="8229600" cy="1143000"/>
          </a:xfrm>
        </p:spPr>
        <p:txBody>
          <a:bodyPr/>
          <a:lstStyle/>
          <a:p>
            <a:r>
              <a:rPr lang="fr-FR" sz="3600" dirty="0"/>
              <a:t>Construction du budget </a:t>
            </a:r>
            <a:br>
              <a:rPr lang="fr-FR" dirty="0"/>
            </a:br>
            <a:endParaRPr lang="fr-FR" dirty="0"/>
          </a:p>
        </p:txBody>
      </p:sp>
      <p:pic>
        <p:nvPicPr>
          <p:cNvPr id="6" name="Picture 2" descr="S:\Com_marketing\03-Charte graphique\2015 et après\LOGOS\FOND BLANC\BITMAP\INDEXE - PNG AVEC TRANSPARENCE\VERTICAL.png">
            <a:extLst>
              <a:ext uri="{FF2B5EF4-FFF2-40B4-BE49-F238E27FC236}">
                <a16:creationId xmlns:a16="http://schemas.microsoft.com/office/drawing/2014/main" id="{1DDD52F9-B9DD-A4AF-F5FD-D10FD701F9D2}"/>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1912" y="341041"/>
            <a:ext cx="950707" cy="792088"/>
          </a:xfrm>
          <a:prstGeom prst="rect">
            <a:avLst/>
          </a:prstGeom>
          <a:noFill/>
          <a:extLst>
            <a:ext uri="{909E8E84-426E-40dd-AFC4-6F175D3DCCD1}">
              <a14:hiddenFill xmlns="" xmlns:a14="http://schemas.microsoft.com/office/drawing/2010/main">
                <a:solidFill>
                  <a:srgbClr val="FFFFFF"/>
                </a:solidFill>
              </a14:hiddenFill>
            </a:ext>
          </a:extLst>
        </p:spPr>
      </p:pic>
      <p:sp>
        <p:nvSpPr>
          <p:cNvPr id="7" name="Rectangle 6">
            <a:extLst>
              <a:ext uri="{FF2B5EF4-FFF2-40B4-BE49-F238E27FC236}">
                <a16:creationId xmlns:a16="http://schemas.microsoft.com/office/drawing/2014/main" id="{1F7A7434-1EBB-192A-F195-9904E66B1035}"/>
              </a:ext>
            </a:extLst>
          </p:cNvPr>
          <p:cNvSpPr/>
          <p:nvPr/>
        </p:nvSpPr>
        <p:spPr>
          <a:xfrm>
            <a:off x="3131840" y="6013418"/>
            <a:ext cx="2952328" cy="844582"/>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solidFill>
                <a:schemeClr val="bg1"/>
              </a:solidFill>
            </a:endParaRPr>
          </a:p>
        </p:txBody>
      </p:sp>
      <p:sp>
        <p:nvSpPr>
          <p:cNvPr id="3" name="Espace réservé du contenu 2"/>
          <p:cNvSpPr>
            <a:spLocks noGrp="1"/>
          </p:cNvSpPr>
          <p:nvPr>
            <p:ph idx="1"/>
          </p:nvPr>
        </p:nvSpPr>
        <p:spPr>
          <a:xfrm>
            <a:off x="709228" y="1232139"/>
            <a:ext cx="8229600" cy="5869269"/>
          </a:xfrm>
        </p:spPr>
        <p:txBody>
          <a:bodyPr/>
          <a:lstStyle/>
          <a:p>
            <a:pPr>
              <a:spcBef>
                <a:spcPts val="0"/>
              </a:spcBef>
              <a:spcAft>
                <a:spcPts val="700"/>
              </a:spcAft>
            </a:pPr>
            <a:r>
              <a:rPr lang="fr-FR" sz="2400" dirty="0"/>
              <a:t>- Vente du F-OJJD en février 2025 entrainant une plus value comptable de 1 072 K€</a:t>
            </a:r>
          </a:p>
          <a:p>
            <a:pPr>
              <a:spcBef>
                <a:spcPts val="0"/>
              </a:spcBef>
              <a:spcAft>
                <a:spcPts val="700"/>
              </a:spcAft>
            </a:pPr>
            <a:r>
              <a:rPr lang="fr-FR" sz="2400" dirty="0"/>
              <a:t>- Recette d’un </a:t>
            </a:r>
            <a:r>
              <a:rPr lang="fr-FR" sz="2400" dirty="0" err="1"/>
              <a:t>wet</a:t>
            </a:r>
            <a:r>
              <a:rPr lang="fr-FR" sz="2400" dirty="0"/>
              <a:t> </a:t>
            </a:r>
            <a:r>
              <a:rPr lang="fr-FR" sz="2400" dirty="0" err="1"/>
              <a:t>lease</a:t>
            </a:r>
            <a:r>
              <a:rPr lang="fr-FR" sz="2400" dirty="0"/>
              <a:t> avec </a:t>
            </a:r>
            <a:r>
              <a:rPr lang="fr-FR" sz="2400" dirty="0" err="1"/>
              <a:t>Airserv</a:t>
            </a:r>
            <a:r>
              <a:rPr lang="fr-FR" sz="2400" dirty="0"/>
              <a:t> de mai à décembre pour 655 K€</a:t>
            </a:r>
          </a:p>
          <a:p>
            <a:pPr>
              <a:spcBef>
                <a:spcPts val="0"/>
              </a:spcBef>
              <a:spcAft>
                <a:spcPts val="700"/>
              </a:spcAft>
            </a:pPr>
            <a:r>
              <a:rPr lang="fr-FR" sz="2400" dirty="0"/>
              <a:t>- Les dépenses prévues pour le projet drone atteindront       900 K€ à fin 2025 sur une subvention de 1 million €</a:t>
            </a:r>
          </a:p>
          <a:p>
            <a:pPr>
              <a:spcBef>
                <a:spcPts val="0"/>
              </a:spcBef>
              <a:spcAft>
                <a:spcPts val="700"/>
              </a:spcAft>
            </a:pPr>
            <a:r>
              <a:rPr lang="fr-FR" sz="2400" dirty="0"/>
              <a:t> - Progression modérée des recettes de collectes, de cotisations et de mécénat</a:t>
            </a:r>
          </a:p>
          <a:p>
            <a:pPr>
              <a:spcBef>
                <a:spcPts val="0"/>
              </a:spcBef>
              <a:spcAft>
                <a:spcPts val="700"/>
              </a:spcAft>
            </a:pPr>
            <a:r>
              <a:rPr lang="fr-FR" sz="2400" dirty="0"/>
              <a:t>- Maintien de l’</a:t>
            </a:r>
            <a:r>
              <a:rPr lang="fr-FR" sz="2400" dirty="0" err="1"/>
              <a:t>Aérorun</a:t>
            </a:r>
            <a:r>
              <a:rPr lang="fr-FR" sz="2400" dirty="0"/>
              <a:t> et du dîner de gala</a:t>
            </a:r>
          </a:p>
          <a:p>
            <a:pPr>
              <a:spcBef>
                <a:spcPts val="0"/>
              </a:spcBef>
              <a:spcAft>
                <a:spcPts val="700"/>
              </a:spcAft>
            </a:pPr>
            <a:r>
              <a:rPr lang="fr-FR" sz="2400" dirty="0"/>
              <a:t>- Projet de transport de médicaments et de matériel médical pour l’hôpital de </a:t>
            </a:r>
            <a:r>
              <a:rPr lang="fr-FR" sz="2400" dirty="0" err="1"/>
              <a:t>Djiri</a:t>
            </a:r>
            <a:r>
              <a:rPr lang="fr-FR" sz="2400" dirty="0"/>
              <a:t> au Congo Brazzaville</a:t>
            </a:r>
          </a:p>
          <a:p>
            <a:pPr>
              <a:spcBef>
                <a:spcPts val="0"/>
              </a:spcBef>
              <a:spcAft>
                <a:spcPts val="700"/>
              </a:spcAft>
            </a:pPr>
            <a:r>
              <a:rPr lang="fr-FR" sz="2400" dirty="0"/>
              <a:t>- Baisse des réfugiés à la suite de la politique américaine</a:t>
            </a:r>
          </a:p>
          <a:p>
            <a:pPr>
              <a:spcBef>
                <a:spcPts val="0"/>
              </a:spcBef>
              <a:spcAft>
                <a:spcPts val="700"/>
              </a:spcAft>
            </a:pPr>
            <a:r>
              <a:rPr lang="fr-FR" sz="2400" dirty="0"/>
              <a:t>- € = 1,1$ et inflation à 1,5%</a:t>
            </a:r>
          </a:p>
          <a:p>
            <a:pPr>
              <a:spcBef>
                <a:spcPts val="0"/>
              </a:spcBef>
              <a:spcAft>
                <a:spcPts val="700"/>
              </a:spcAft>
            </a:pPr>
            <a:endParaRPr lang="fr-FR" sz="2400" dirty="0"/>
          </a:p>
          <a:p>
            <a:pPr>
              <a:spcBef>
                <a:spcPts val="0"/>
              </a:spcBef>
              <a:spcAft>
                <a:spcPts val="700"/>
              </a:spcAft>
            </a:pPr>
            <a:endParaRPr lang="fr-FR" sz="2400" dirty="0"/>
          </a:p>
          <a:p>
            <a:endParaRPr lang="fr-FR" sz="2400" dirty="0"/>
          </a:p>
          <a:p>
            <a:pPr marL="0" indent="0">
              <a:buNone/>
            </a:pPr>
            <a:r>
              <a:rPr lang="fr-FR" sz="2400" dirty="0"/>
              <a:t> </a:t>
            </a:r>
            <a:endParaRPr lang="fr-FR" sz="2000" dirty="0"/>
          </a:p>
        </p:txBody>
      </p:sp>
      <p:sp>
        <p:nvSpPr>
          <p:cNvPr id="4" name="Espace réservé du numéro de diapositive 7">
            <a:extLst>
              <a:ext uri="{FF2B5EF4-FFF2-40B4-BE49-F238E27FC236}">
                <a16:creationId xmlns:a16="http://schemas.microsoft.com/office/drawing/2014/main" id="{030A8A39-5120-5D5C-1749-A1140ED2B711}"/>
              </a:ext>
            </a:extLst>
          </p:cNvPr>
          <p:cNvSpPr txBox="1">
            <a:spLocks/>
          </p:cNvSpPr>
          <p:nvPr/>
        </p:nvSpPr>
        <p:spPr>
          <a:xfrm>
            <a:off x="8532440" y="6491287"/>
            <a:ext cx="2133600" cy="366713"/>
          </a:xfrm>
          <a:prstGeom prst="rect">
            <a:avLst/>
          </a:prstGeom>
        </p:spPr>
        <p:txBody>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18A297-7AB6-445A-BBB7-904C709705D0}" type="slidenum">
              <a:rPr lang="fr-FR" altLang="fr-FR" smtClean="0"/>
              <a:pPr/>
              <a:t>19</a:t>
            </a:fld>
            <a:endParaRPr lang="fr-FR" altLang="fr-FR" dirty="0"/>
          </a:p>
        </p:txBody>
      </p:sp>
    </p:spTree>
    <p:extLst>
      <p:ext uri="{BB962C8B-B14F-4D97-AF65-F5344CB8AC3E}">
        <p14:creationId xmlns:p14="http://schemas.microsoft.com/office/powerpoint/2010/main" val="770985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EED483-E406-82CA-CB9F-7EFB7704E4B2}"/>
            </a:ext>
          </a:extLst>
        </p:cNvPr>
        <p:cNvGrpSpPr/>
        <p:nvPr/>
      </p:nvGrpSpPr>
      <p:grpSpPr>
        <a:xfrm>
          <a:off x="0" y="0"/>
          <a:ext cx="0" cy="0"/>
          <a:chOff x="0" y="0"/>
          <a:chExt cx="0" cy="0"/>
        </a:xfrm>
      </p:grpSpPr>
      <p:pic>
        <p:nvPicPr>
          <p:cNvPr id="3" name="Picture 2" descr="S:\Com_marketing\03-Charte graphique\2015 et après\LOGOS\FOND BLANC\BITMAP\INDEXE - PNG AVEC TRANSPARENCE\VERTICAL.png">
            <a:extLst>
              <a:ext uri="{FF2B5EF4-FFF2-40B4-BE49-F238E27FC236}">
                <a16:creationId xmlns:a16="http://schemas.microsoft.com/office/drawing/2014/main" id="{087B177F-5B54-FD6F-709D-D52FC252AD3F}"/>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1912" y="116632"/>
            <a:ext cx="950707" cy="792088"/>
          </a:xfrm>
          <a:prstGeom prst="rect">
            <a:avLst/>
          </a:prstGeom>
          <a:noFill/>
          <a:extLst>
            <a:ext uri="{909E8E84-426E-40dd-AFC4-6F175D3DCCD1}">
              <a14:hiddenFill xmlns="" xmlns:a14="http://schemas.microsoft.com/office/drawing/2010/main">
                <a:solidFill>
                  <a:srgbClr val="FFFFFF"/>
                </a:solidFill>
              </a14:hiddenFill>
            </a:ext>
          </a:extLst>
        </p:spPr>
      </p:pic>
      <p:sp>
        <p:nvSpPr>
          <p:cNvPr id="8" name="Espace réservé du numéro de diapositive 7">
            <a:extLst>
              <a:ext uri="{FF2B5EF4-FFF2-40B4-BE49-F238E27FC236}">
                <a16:creationId xmlns:a16="http://schemas.microsoft.com/office/drawing/2014/main" id="{58FDBD0E-6AE5-DB8D-BD69-99C522C9F761}"/>
              </a:ext>
            </a:extLst>
          </p:cNvPr>
          <p:cNvSpPr>
            <a:spLocks noGrp="1"/>
          </p:cNvSpPr>
          <p:nvPr>
            <p:ph type="sldNum" sz="quarter" idx="10"/>
          </p:nvPr>
        </p:nvSpPr>
        <p:spPr>
          <a:xfrm>
            <a:off x="8532440" y="6491287"/>
            <a:ext cx="2133600" cy="366713"/>
          </a:xfrm>
        </p:spPr>
        <p:txBody>
          <a:bodyPr/>
          <a:lstStyle/>
          <a:p>
            <a:fld id="{9A18A297-7AB6-445A-BBB7-904C709705D0}" type="slidenum">
              <a:rPr lang="fr-FR" altLang="fr-FR" smtClean="0"/>
              <a:pPr/>
              <a:t>2</a:t>
            </a:fld>
            <a:endParaRPr lang="fr-FR" altLang="fr-FR" dirty="0"/>
          </a:p>
        </p:txBody>
      </p:sp>
      <p:sp>
        <p:nvSpPr>
          <p:cNvPr id="10" name="Espace réservé du contenu 2">
            <a:extLst>
              <a:ext uri="{FF2B5EF4-FFF2-40B4-BE49-F238E27FC236}">
                <a16:creationId xmlns:a16="http://schemas.microsoft.com/office/drawing/2014/main" id="{233D301A-83AB-1C28-AF19-1AEA6B1FD399}"/>
              </a:ext>
            </a:extLst>
          </p:cNvPr>
          <p:cNvSpPr txBox="1">
            <a:spLocks/>
          </p:cNvSpPr>
          <p:nvPr/>
        </p:nvSpPr>
        <p:spPr>
          <a:xfrm>
            <a:off x="457200" y="1269523"/>
            <a:ext cx="8686800" cy="5471845"/>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spcBef>
                <a:spcPts val="0"/>
              </a:spcBef>
              <a:buFont typeface="Arial" panose="020B0604020202020204" pitchFamily="34" charset="0"/>
              <a:buNone/>
            </a:pPr>
            <a:r>
              <a:rPr lang="fr-FR" sz="2400" dirty="0"/>
              <a:t>Les activités de la mission avion ont été très impactées par l’arrêt du contrat UNHAS, suite à notre perte temporaire de CTA le 21 février et par l’embourbement du F-OJJD à </a:t>
            </a:r>
            <a:r>
              <a:rPr lang="fr-FR" sz="2400" dirty="0" err="1"/>
              <a:t>Bokela</a:t>
            </a:r>
            <a:r>
              <a:rPr lang="fr-FR" sz="2400" dirty="0"/>
              <a:t> le 13 mars, ce qui a eu pour conséquence un nombre d’HV très faible</a:t>
            </a:r>
          </a:p>
          <a:p>
            <a:pPr marL="0" indent="0">
              <a:spcBef>
                <a:spcPts val="0"/>
              </a:spcBef>
              <a:buFont typeface="Arial" panose="020B0604020202020204" pitchFamily="34" charset="0"/>
              <a:buNone/>
            </a:pPr>
            <a:r>
              <a:rPr lang="fr-FR" sz="2400" dirty="0"/>
              <a:t>La négociation avec notre assureur concernant cet accident a été traitée très positivement. </a:t>
            </a:r>
          </a:p>
          <a:p>
            <a:pPr marL="0" indent="0">
              <a:spcBef>
                <a:spcPts val="0"/>
              </a:spcBef>
              <a:buFont typeface="Arial" panose="020B0604020202020204" pitchFamily="34" charset="0"/>
              <a:buNone/>
            </a:pPr>
            <a:r>
              <a:rPr lang="fr-FR" sz="2400" dirty="0"/>
              <a:t>Poursuite du projet drone pour lequel nous avons obtenu une subvention d’un million € du MEAE fin 2023. </a:t>
            </a:r>
          </a:p>
          <a:p>
            <a:pPr marL="0" indent="0">
              <a:spcBef>
                <a:spcPts val="0"/>
              </a:spcBef>
              <a:buFont typeface="Arial" panose="020B0604020202020204" pitchFamily="34" charset="0"/>
              <a:buNone/>
            </a:pPr>
            <a:r>
              <a:rPr lang="fr-FR" sz="2400" dirty="0"/>
              <a:t>Bonne tenue des autres missions en général</a:t>
            </a:r>
          </a:p>
          <a:p>
            <a:pPr marL="0" indent="0">
              <a:spcBef>
                <a:spcPts val="0"/>
              </a:spcBef>
              <a:buFont typeface="Arial" panose="020B0604020202020204" pitchFamily="34" charset="0"/>
              <a:buNone/>
            </a:pPr>
            <a:r>
              <a:rPr lang="fr-FR" sz="2400" dirty="0"/>
              <a:t>La collecte des dons est en progression ainsi que les mécénats</a:t>
            </a:r>
          </a:p>
          <a:p>
            <a:pPr marL="0" indent="0">
              <a:spcBef>
                <a:spcPts val="0"/>
              </a:spcBef>
              <a:buFont typeface="Arial" panose="020B0604020202020204" pitchFamily="34" charset="0"/>
              <a:buNone/>
            </a:pPr>
            <a:r>
              <a:rPr lang="fr-FR" sz="2400" dirty="0"/>
              <a:t>Très bonne contribution pour la première d’</a:t>
            </a:r>
            <a:r>
              <a:rPr lang="fr-FR" sz="2400" dirty="0" err="1"/>
              <a:t>Aerorun</a:t>
            </a:r>
            <a:r>
              <a:rPr lang="fr-FR" sz="2400" dirty="0"/>
              <a:t> et du dîner de gala</a:t>
            </a:r>
          </a:p>
          <a:p>
            <a:pPr marL="0" indent="0">
              <a:spcBef>
                <a:spcPts val="0"/>
              </a:spcBef>
              <a:buFont typeface="Arial" panose="020B0604020202020204" pitchFamily="34" charset="0"/>
              <a:buNone/>
            </a:pPr>
            <a:r>
              <a:rPr lang="fr-FR" sz="2400" dirty="0"/>
              <a:t>L’année 2024 affiche un résultat d’exploitation en perte de 437 K€, proche de celui de l’année dernière, après une reprise de provision pour risque et charge de 313 K€</a:t>
            </a:r>
          </a:p>
        </p:txBody>
      </p:sp>
      <p:sp>
        <p:nvSpPr>
          <p:cNvPr id="11" name="Titre 1">
            <a:extLst>
              <a:ext uri="{FF2B5EF4-FFF2-40B4-BE49-F238E27FC236}">
                <a16:creationId xmlns:a16="http://schemas.microsoft.com/office/drawing/2014/main" id="{26A0D2BF-E43C-151C-EA24-D36DD789AA15}"/>
              </a:ext>
            </a:extLst>
          </p:cNvPr>
          <p:cNvSpPr>
            <a:spLocks noGrp="1"/>
          </p:cNvSpPr>
          <p:nvPr>
            <p:ph type="title"/>
          </p:nvPr>
        </p:nvSpPr>
        <p:spPr>
          <a:xfrm>
            <a:off x="168275" y="0"/>
            <a:ext cx="8815388" cy="836613"/>
          </a:xfrm>
        </p:spPr>
        <p:txBody>
          <a:bodyPr/>
          <a:lstStyle/>
          <a:p>
            <a:r>
              <a:rPr lang="fr-FR" sz="3600" dirty="0">
                <a:solidFill>
                  <a:schemeClr val="tx2">
                    <a:lumMod val="40000"/>
                    <a:lumOff val="60000"/>
                  </a:schemeClr>
                </a:solidFill>
              </a:rPr>
              <a:t>2024 / Une année perturbée</a:t>
            </a:r>
            <a:endParaRPr lang="fr-FR" dirty="0">
              <a:solidFill>
                <a:schemeClr val="tx2">
                  <a:lumMod val="40000"/>
                  <a:lumOff val="60000"/>
                </a:schemeClr>
              </a:solidFill>
            </a:endParaRPr>
          </a:p>
        </p:txBody>
      </p:sp>
    </p:spTree>
    <p:extLst>
      <p:ext uri="{BB962C8B-B14F-4D97-AF65-F5344CB8AC3E}">
        <p14:creationId xmlns:p14="http://schemas.microsoft.com/office/powerpoint/2010/main" val="281401217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843808" y="6126163"/>
            <a:ext cx="3384376" cy="731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Titre 1"/>
          <p:cNvSpPr>
            <a:spLocks noGrp="1"/>
          </p:cNvSpPr>
          <p:nvPr>
            <p:ph type="title"/>
          </p:nvPr>
        </p:nvSpPr>
        <p:spPr>
          <a:xfrm>
            <a:off x="683568" y="0"/>
            <a:ext cx="8003232" cy="1143000"/>
          </a:xfrm>
        </p:spPr>
        <p:txBody>
          <a:bodyPr/>
          <a:lstStyle/>
          <a:p>
            <a:r>
              <a:rPr lang="fr-FR" sz="2800" dirty="0"/>
              <a:t>Ressources hors plus value: 3,9m€ en 2025 (+10,9%)</a:t>
            </a:r>
            <a:br>
              <a:rPr lang="fr-FR" sz="2800" dirty="0"/>
            </a:br>
            <a:r>
              <a:rPr lang="fr-FR" sz="2800" dirty="0"/>
              <a:t> mais seulement 3,3m€ hors drones (-5,4%)</a:t>
            </a:r>
          </a:p>
        </p:txBody>
      </p:sp>
      <p:sp>
        <p:nvSpPr>
          <p:cNvPr id="4" name="ZoneTexte 3">
            <a:extLst>
              <a:ext uri="{FF2B5EF4-FFF2-40B4-BE49-F238E27FC236}">
                <a16:creationId xmlns:a16="http://schemas.microsoft.com/office/drawing/2014/main" id="{697F25DC-BB82-9979-27E7-40F913A247FD}"/>
              </a:ext>
            </a:extLst>
          </p:cNvPr>
          <p:cNvSpPr txBox="1"/>
          <p:nvPr/>
        </p:nvSpPr>
        <p:spPr>
          <a:xfrm>
            <a:off x="179512" y="6030416"/>
            <a:ext cx="8280920" cy="923330"/>
          </a:xfrm>
          <a:prstGeom prst="rect">
            <a:avLst/>
          </a:prstGeom>
          <a:noFill/>
        </p:spPr>
        <p:txBody>
          <a:bodyPr wrap="square" rtlCol="0">
            <a:spAutoFit/>
          </a:bodyPr>
          <a:lstStyle/>
          <a:p>
            <a:pPr algn="ctr"/>
            <a:r>
              <a:rPr lang="fr-FR" b="1" i="1" dirty="0"/>
              <a:t>L’utilisation de la subvention drone cache une partie </a:t>
            </a:r>
          </a:p>
          <a:p>
            <a:pPr algn="ctr"/>
            <a:r>
              <a:rPr lang="fr-FR" b="1" i="1" dirty="0"/>
              <a:t>de la baisse des recettes de mission avions</a:t>
            </a:r>
          </a:p>
          <a:p>
            <a:r>
              <a:rPr lang="fr-FR" dirty="0"/>
              <a:t> </a:t>
            </a:r>
          </a:p>
        </p:txBody>
      </p:sp>
      <p:graphicFrame>
        <p:nvGraphicFramePr>
          <p:cNvPr id="6" name="Tableau 5">
            <a:extLst>
              <a:ext uri="{FF2B5EF4-FFF2-40B4-BE49-F238E27FC236}">
                <a16:creationId xmlns:a16="http://schemas.microsoft.com/office/drawing/2014/main" id="{623DAFDF-C1FE-014B-0793-7F0EC9071617}"/>
              </a:ext>
            </a:extLst>
          </p:cNvPr>
          <p:cNvGraphicFramePr>
            <a:graphicFrameLocks noGrp="1"/>
          </p:cNvGraphicFramePr>
          <p:nvPr>
            <p:extLst>
              <p:ext uri="{D42A27DB-BD31-4B8C-83A1-F6EECF244321}">
                <p14:modId xmlns:p14="http://schemas.microsoft.com/office/powerpoint/2010/main" val="2696263879"/>
              </p:ext>
            </p:extLst>
          </p:nvPr>
        </p:nvGraphicFramePr>
        <p:xfrm>
          <a:off x="827584" y="1550993"/>
          <a:ext cx="7632848" cy="5118367"/>
        </p:xfrm>
        <a:graphic>
          <a:graphicData uri="http://schemas.openxmlformats.org/drawingml/2006/table">
            <a:tbl>
              <a:tblPr/>
              <a:tblGrid>
                <a:gridCol w="3525046">
                  <a:extLst>
                    <a:ext uri="{9D8B030D-6E8A-4147-A177-3AD203B41FA5}">
                      <a16:colId xmlns:a16="http://schemas.microsoft.com/office/drawing/2014/main" val="1177473146"/>
                    </a:ext>
                  </a:extLst>
                </a:gridCol>
                <a:gridCol w="1836950">
                  <a:extLst>
                    <a:ext uri="{9D8B030D-6E8A-4147-A177-3AD203B41FA5}">
                      <a16:colId xmlns:a16="http://schemas.microsoft.com/office/drawing/2014/main" val="4007360758"/>
                    </a:ext>
                  </a:extLst>
                </a:gridCol>
                <a:gridCol w="1406218">
                  <a:extLst>
                    <a:ext uri="{9D8B030D-6E8A-4147-A177-3AD203B41FA5}">
                      <a16:colId xmlns:a16="http://schemas.microsoft.com/office/drawing/2014/main" val="3018834935"/>
                    </a:ext>
                  </a:extLst>
                </a:gridCol>
                <a:gridCol w="864634">
                  <a:extLst>
                    <a:ext uri="{9D8B030D-6E8A-4147-A177-3AD203B41FA5}">
                      <a16:colId xmlns:a16="http://schemas.microsoft.com/office/drawing/2014/main" val="1787990319"/>
                    </a:ext>
                  </a:extLst>
                </a:gridCol>
              </a:tblGrid>
              <a:tr h="180302">
                <a:tc>
                  <a:txBody>
                    <a:bodyPr/>
                    <a:lstStyle/>
                    <a:p>
                      <a:pPr algn="l" fontAlgn="b"/>
                      <a:r>
                        <a:rPr lang="fr-FR" sz="1400" b="0" i="0" u="none" strike="noStrike" dirty="0">
                          <a:solidFill>
                            <a:srgbClr val="000000"/>
                          </a:solidFill>
                          <a:effectLst/>
                          <a:latin typeface="Arial" panose="020B0604020202020204" pitchFamily="34" charset="0"/>
                        </a:rPr>
                        <a:t>k€</a:t>
                      </a:r>
                    </a:p>
                  </a:txBody>
                  <a:tcPr marL="8273" marR="8273" marT="8273" marB="0" anchor="b">
                    <a:lnL>
                      <a:noFill/>
                    </a:lnL>
                    <a:lnR>
                      <a:noFill/>
                    </a:lnR>
                    <a:lnT>
                      <a:noFill/>
                    </a:lnT>
                    <a:lnB>
                      <a:noFill/>
                    </a:lnB>
                    <a:noFill/>
                  </a:tcPr>
                </a:tc>
                <a:tc>
                  <a:txBody>
                    <a:bodyPr/>
                    <a:lstStyle/>
                    <a:p>
                      <a:pPr algn="ctr" fontAlgn="b"/>
                      <a:r>
                        <a:rPr lang="fr-FR" sz="1400" b="1" i="0" u="none" strike="noStrike" dirty="0">
                          <a:solidFill>
                            <a:srgbClr val="000000"/>
                          </a:solidFill>
                          <a:effectLst/>
                          <a:highlight>
                            <a:srgbClr val="EBEEF1"/>
                          </a:highlight>
                          <a:latin typeface="Arial" panose="020B0604020202020204" pitchFamily="34" charset="0"/>
                        </a:rPr>
                        <a:t>B 2025</a:t>
                      </a:r>
                    </a:p>
                  </a:txBody>
                  <a:tcPr marL="8273" marR="8273" marT="8273" marB="0" anchor="b">
                    <a:lnL>
                      <a:noFill/>
                    </a:lnL>
                    <a:lnR>
                      <a:noFill/>
                    </a:lnR>
                    <a:lnT>
                      <a:noFill/>
                    </a:lnT>
                    <a:lnB>
                      <a:noFill/>
                    </a:lnB>
                    <a:solidFill>
                      <a:srgbClr val="EBEEF1"/>
                    </a:solidFill>
                  </a:tcPr>
                </a:tc>
                <a:tc>
                  <a:txBody>
                    <a:bodyPr/>
                    <a:lstStyle/>
                    <a:p>
                      <a:pPr algn="ctr" fontAlgn="b"/>
                      <a:r>
                        <a:rPr lang="fr-FR" sz="1400" b="1" i="0" u="none" strike="noStrike" dirty="0">
                          <a:solidFill>
                            <a:srgbClr val="44546A"/>
                          </a:solidFill>
                          <a:effectLst/>
                          <a:highlight>
                            <a:srgbClr val="EBEEF1"/>
                          </a:highlight>
                          <a:latin typeface="Arial" panose="020B0604020202020204" pitchFamily="34" charset="0"/>
                          <a:cs typeface="Arial" panose="020B0604020202020204" pitchFamily="34" charset="0"/>
                        </a:rPr>
                        <a:t>2024</a:t>
                      </a:r>
                    </a:p>
                  </a:txBody>
                  <a:tcPr marL="8273" marR="8273" marT="8273" marB="0" anchor="b">
                    <a:lnL>
                      <a:noFill/>
                    </a:lnL>
                    <a:lnR>
                      <a:noFill/>
                    </a:lnR>
                    <a:lnT>
                      <a:noFill/>
                    </a:lnT>
                    <a:lnB w="12700" cap="flat" cmpd="sng" algn="ctr">
                      <a:solidFill>
                        <a:srgbClr val="0070C0"/>
                      </a:solidFill>
                      <a:prstDash val="solid"/>
                      <a:round/>
                      <a:headEnd type="none" w="med" len="med"/>
                      <a:tailEnd type="none" w="med" len="med"/>
                    </a:lnB>
                    <a:solidFill>
                      <a:srgbClr val="EBEEF1"/>
                    </a:solidFill>
                  </a:tcPr>
                </a:tc>
                <a:tc>
                  <a:txBody>
                    <a:bodyPr/>
                    <a:lstStyle/>
                    <a:p>
                      <a:pPr algn="l" fontAlgn="b"/>
                      <a:r>
                        <a:rPr lang="fr-FR" sz="1400" b="1" i="0" u="none" strike="noStrike" dirty="0">
                          <a:solidFill>
                            <a:srgbClr val="44546A"/>
                          </a:solidFill>
                          <a:effectLst/>
                          <a:highlight>
                            <a:srgbClr val="EBEEF1"/>
                          </a:highlight>
                          <a:latin typeface="Arial" panose="020B0604020202020204" pitchFamily="34" charset="0"/>
                          <a:cs typeface="Arial" panose="020B0604020202020204" pitchFamily="34" charset="0"/>
                        </a:rPr>
                        <a:t>                  B 25/24</a:t>
                      </a:r>
                    </a:p>
                  </a:txBody>
                  <a:tcPr marL="8273" marR="8273" marT="8273" marB="0" anchor="b">
                    <a:lnL>
                      <a:noFill/>
                    </a:lnL>
                    <a:lnR>
                      <a:noFill/>
                    </a:lnR>
                    <a:lnT>
                      <a:noFill/>
                    </a:lnT>
                    <a:lnB w="12700" cap="flat" cmpd="sng" algn="ctr">
                      <a:solidFill>
                        <a:srgbClr val="0070C0"/>
                      </a:solidFill>
                      <a:prstDash val="solid"/>
                      <a:round/>
                      <a:headEnd type="none" w="med" len="med"/>
                      <a:tailEnd type="none" w="med" len="med"/>
                    </a:lnB>
                    <a:solidFill>
                      <a:srgbClr val="EBEEF1"/>
                    </a:solidFill>
                  </a:tcPr>
                </a:tc>
                <a:extLst>
                  <a:ext uri="{0D108BD9-81ED-4DB2-BD59-A6C34878D82A}">
                    <a16:rowId xmlns:a16="http://schemas.microsoft.com/office/drawing/2014/main" val="518586083"/>
                  </a:ext>
                </a:extLst>
              </a:tr>
              <a:tr h="316671">
                <a:tc>
                  <a:txBody>
                    <a:bodyPr/>
                    <a:lstStyle/>
                    <a:p>
                      <a:pPr algn="l" fontAlgn="b"/>
                      <a:endParaRPr lang="fr-FR" sz="1400" b="0" i="0" u="none" strike="noStrike" dirty="0">
                        <a:solidFill>
                          <a:srgbClr val="000000"/>
                        </a:solidFill>
                        <a:effectLst/>
                        <a:latin typeface="Arial" panose="020B0604020202020204" pitchFamily="34" charset="0"/>
                      </a:endParaRPr>
                    </a:p>
                  </a:txBody>
                  <a:tcPr marL="8273" marR="8273" marT="8273" marB="0" anchor="b">
                    <a:lnL>
                      <a:noFill/>
                    </a:lnL>
                    <a:lnR>
                      <a:noFill/>
                    </a:lnR>
                    <a:lnT>
                      <a:noFill/>
                    </a:lnT>
                    <a:lnB>
                      <a:noFill/>
                    </a:lnB>
                    <a:noFill/>
                  </a:tcPr>
                </a:tc>
                <a:tc>
                  <a:txBody>
                    <a:bodyPr/>
                    <a:lstStyle/>
                    <a:p>
                      <a:pPr algn="l" fontAlgn="b"/>
                      <a:endParaRPr lang="fr-FR" sz="1400" b="0" i="0" u="none" strike="noStrike">
                        <a:solidFill>
                          <a:srgbClr val="000000"/>
                        </a:solidFill>
                        <a:effectLst/>
                        <a:latin typeface="Arial" panose="020B0604020202020204" pitchFamily="34" charset="0"/>
                      </a:endParaRPr>
                    </a:p>
                  </a:txBody>
                  <a:tcPr marL="8273" marR="8273" marT="8273" marB="0" anchor="b">
                    <a:lnL>
                      <a:noFill/>
                    </a:lnL>
                    <a:lnR w="12700" cap="flat" cmpd="sng" algn="ctr">
                      <a:solidFill>
                        <a:srgbClr val="0070C0"/>
                      </a:solidFill>
                      <a:prstDash val="solid"/>
                      <a:round/>
                      <a:headEnd type="none" w="med" len="med"/>
                      <a:tailEnd type="none" w="med" len="med"/>
                    </a:lnR>
                    <a:lnT>
                      <a:noFill/>
                    </a:lnT>
                    <a:lnB>
                      <a:noFill/>
                    </a:lnB>
                    <a:noFill/>
                  </a:tcPr>
                </a:tc>
                <a:tc>
                  <a:txBody>
                    <a:bodyPr/>
                    <a:lstStyle/>
                    <a:p>
                      <a:pPr algn="l" fontAlgn="b"/>
                      <a:r>
                        <a:rPr lang="fr-FR" sz="1400" b="0" i="0" u="none" strike="noStrike">
                          <a:solidFill>
                            <a:srgbClr val="000000"/>
                          </a:solidFill>
                          <a:effectLst/>
                          <a:latin typeface="Arial" panose="020B0604020202020204" pitchFamily="34" charset="0"/>
                        </a:rPr>
                        <a:t> </a:t>
                      </a:r>
                    </a:p>
                  </a:txBody>
                  <a:tcPr marL="8273" marR="8273" marT="8273" marB="0" anchor="b">
                    <a:lnL w="12700" cap="flat" cmpd="sng" algn="ctr">
                      <a:solidFill>
                        <a:srgbClr val="0070C0"/>
                      </a:solidFill>
                      <a:prstDash val="solid"/>
                      <a:round/>
                      <a:headEnd type="none" w="med" len="med"/>
                      <a:tailEnd type="none" w="med" len="med"/>
                    </a:lnL>
                    <a:lnR>
                      <a:noFill/>
                    </a:lnR>
                    <a:lnT w="12700" cap="flat" cmpd="sng" algn="ctr">
                      <a:solidFill>
                        <a:srgbClr val="0070C0"/>
                      </a:solidFill>
                      <a:prstDash val="solid"/>
                      <a:round/>
                      <a:headEnd type="none" w="med" len="med"/>
                      <a:tailEnd type="none" w="med" len="med"/>
                    </a:lnT>
                    <a:lnB>
                      <a:noFill/>
                    </a:lnB>
                    <a:noFill/>
                  </a:tcPr>
                </a:tc>
                <a:tc>
                  <a:txBody>
                    <a:bodyPr/>
                    <a:lstStyle/>
                    <a:p>
                      <a:pPr algn="l" fontAlgn="b"/>
                      <a:r>
                        <a:rPr lang="fr-FR" sz="1000" b="0" i="1" u="none" strike="noStrike">
                          <a:solidFill>
                            <a:srgbClr val="000000"/>
                          </a:solidFill>
                          <a:effectLst/>
                          <a:latin typeface="Arial" panose="020B0604020202020204" pitchFamily="34" charset="0"/>
                        </a:rPr>
                        <a:t> </a:t>
                      </a:r>
                    </a:p>
                  </a:txBody>
                  <a:tcPr marL="8273" marR="8273" marT="8273" marB="0" anchor="b">
                    <a:lnL>
                      <a:noFill/>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a:noFill/>
                    </a:lnB>
                    <a:noFill/>
                  </a:tcPr>
                </a:tc>
                <a:extLst>
                  <a:ext uri="{0D108BD9-81ED-4DB2-BD59-A6C34878D82A}">
                    <a16:rowId xmlns:a16="http://schemas.microsoft.com/office/drawing/2014/main" val="2479670333"/>
                  </a:ext>
                </a:extLst>
              </a:tr>
              <a:tr h="316671">
                <a:tc>
                  <a:txBody>
                    <a:bodyPr/>
                    <a:lstStyle/>
                    <a:p>
                      <a:pPr algn="l" fontAlgn="b"/>
                      <a:r>
                        <a:rPr lang="fr-FR" sz="1400" b="0" i="0" u="none" strike="noStrike">
                          <a:solidFill>
                            <a:srgbClr val="000000"/>
                          </a:solidFill>
                          <a:effectLst/>
                          <a:latin typeface="Arial" panose="020B0604020202020204" pitchFamily="34" charset="0"/>
                        </a:rPr>
                        <a:t>Collecte</a:t>
                      </a:r>
                    </a:p>
                  </a:txBody>
                  <a:tcPr marL="8273" marR="8273" marT="8273" marB="0" anchor="b">
                    <a:lnL>
                      <a:noFill/>
                    </a:lnL>
                    <a:lnR>
                      <a:noFill/>
                    </a:lnR>
                    <a:lnT>
                      <a:noFill/>
                    </a:lnT>
                    <a:lnB>
                      <a:noFill/>
                    </a:lnB>
                    <a:noFill/>
                  </a:tcPr>
                </a:tc>
                <a:tc>
                  <a:txBody>
                    <a:bodyPr/>
                    <a:lstStyle/>
                    <a:p>
                      <a:pPr algn="ctr" fontAlgn="b"/>
                      <a:r>
                        <a:rPr lang="fr-FR" sz="1400" b="0" i="0" u="none" strike="noStrike" dirty="0">
                          <a:solidFill>
                            <a:srgbClr val="000000"/>
                          </a:solidFill>
                          <a:effectLst/>
                          <a:latin typeface="Arial" panose="020B0604020202020204" pitchFamily="34" charset="0"/>
                        </a:rPr>
                        <a:t>1 700</a:t>
                      </a:r>
                    </a:p>
                  </a:txBody>
                  <a:tcPr marL="8273" marR="8273" marT="8273" marB="0" anchor="b">
                    <a:lnL>
                      <a:noFill/>
                    </a:lnL>
                    <a:lnR w="12700" cap="flat" cmpd="sng" algn="ctr">
                      <a:solidFill>
                        <a:srgbClr val="0070C0"/>
                      </a:solidFill>
                      <a:prstDash val="solid"/>
                      <a:round/>
                      <a:headEnd type="none" w="med" len="med"/>
                      <a:tailEnd type="none" w="med" len="med"/>
                    </a:lnR>
                    <a:lnT>
                      <a:noFill/>
                    </a:lnT>
                    <a:lnB>
                      <a:noFill/>
                    </a:lnB>
                    <a:noFill/>
                  </a:tcPr>
                </a:tc>
                <a:tc>
                  <a:txBody>
                    <a:bodyPr/>
                    <a:lstStyle/>
                    <a:p>
                      <a:pPr algn="l" fontAlgn="b"/>
                      <a:r>
                        <a:rPr lang="fr-FR" sz="1400" b="0" i="0" u="none" strike="noStrike" dirty="0">
                          <a:solidFill>
                            <a:srgbClr val="000000"/>
                          </a:solidFill>
                          <a:effectLst/>
                          <a:latin typeface="Arial" panose="020B0604020202020204" pitchFamily="34" charset="0"/>
                        </a:rPr>
                        <a:t>           1 684   </a:t>
                      </a:r>
                    </a:p>
                  </a:txBody>
                  <a:tcPr marL="8273" marR="8273" marT="8273" marB="0" anchor="b">
                    <a:lnL w="12700" cap="flat" cmpd="sng" algn="ctr">
                      <a:solidFill>
                        <a:srgbClr val="0070C0"/>
                      </a:solidFill>
                      <a:prstDash val="solid"/>
                      <a:round/>
                      <a:headEnd type="none" w="med" len="med"/>
                      <a:tailEnd type="none" w="med" len="med"/>
                    </a:lnL>
                    <a:lnR>
                      <a:noFill/>
                    </a:lnR>
                    <a:lnT>
                      <a:noFill/>
                    </a:lnT>
                    <a:lnB>
                      <a:noFill/>
                    </a:lnB>
                    <a:noFill/>
                  </a:tcPr>
                </a:tc>
                <a:tc>
                  <a:txBody>
                    <a:bodyPr/>
                    <a:lstStyle/>
                    <a:p>
                      <a:pPr algn="r" fontAlgn="b"/>
                      <a:r>
                        <a:rPr lang="fr-FR" sz="1000" b="0" i="1" u="none" strike="noStrike" dirty="0">
                          <a:solidFill>
                            <a:srgbClr val="000000"/>
                          </a:solidFill>
                          <a:effectLst/>
                          <a:latin typeface="Arial" panose="020B0604020202020204" pitchFamily="34" charset="0"/>
                        </a:rPr>
                        <a:t>0,1%</a:t>
                      </a:r>
                    </a:p>
                  </a:txBody>
                  <a:tcPr marL="8273" marR="8273" marT="8273" marB="0" anchor="b">
                    <a:lnL>
                      <a:noFill/>
                    </a:lnL>
                    <a:lnR w="12700" cap="flat" cmpd="sng" algn="ctr">
                      <a:solidFill>
                        <a:srgbClr val="0070C0"/>
                      </a:solidFill>
                      <a:prstDash val="solid"/>
                      <a:round/>
                      <a:headEnd type="none" w="med" len="med"/>
                      <a:tailEnd type="none" w="med" len="med"/>
                    </a:lnR>
                    <a:lnT>
                      <a:noFill/>
                    </a:lnT>
                    <a:lnB>
                      <a:noFill/>
                    </a:lnB>
                    <a:noFill/>
                  </a:tcPr>
                </a:tc>
                <a:extLst>
                  <a:ext uri="{0D108BD9-81ED-4DB2-BD59-A6C34878D82A}">
                    <a16:rowId xmlns:a16="http://schemas.microsoft.com/office/drawing/2014/main" val="4054204090"/>
                  </a:ext>
                </a:extLst>
              </a:tr>
              <a:tr h="316671">
                <a:tc>
                  <a:txBody>
                    <a:bodyPr/>
                    <a:lstStyle/>
                    <a:p>
                      <a:pPr algn="l" fontAlgn="b"/>
                      <a:r>
                        <a:rPr lang="fr-FR" sz="1400" b="0" i="0" u="none" strike="noStrike" dirty="0">
                          <a:solidFill>
                            <a:srgbClr val="000000"/>
                          </a:solidFill>
                          <a:effectLst/>
                          <a:latin typeface="Arial" panose="020B0604020202020204" pitchFamily="34" charset="0"/>
                        </a:rPr>
                        <a:t>Cotisations</a:t>
                      </a:r>
                    </a:p>
                  </a:txBody>
                  <a:tcPr marL="8273" marR="8273" marT="8273" marB="0" anchor="b">
                    <a:lnL>
                      <a:noFill/>
                    </a:lnL>
                    <a:lnR>
                      <a:noFill/>
                    </a:lnR>
                    <a:lnT>
                      <a:noFill/>
                    </a:lnT>
                    <a:lnB>
                      <a:noFill/>
                    </a:lnB>
                    <a:noFill/>
                  </a:tcPr>
                </a:tc>
                <a:tc>
                  <a:txBody>
                    <a:bodyPr/>
                    <a:lstStyle/>
                    <a:p>
                      <a:pPr algn="ctr" fontAlgn="b"/>
                      <a:r>
                        <a:rPr lang="fr-FR" sz="1400" b="0" i="0" u="none" strike="noStrike">
                          <a:solidFill>
                            <a:srgbClr val="000000"/>
                          </a:solidFill>
                          <a:effectLst/>
                          <a:latin typeface="Arial" panose="020B0604020202020204" pitchFamily="34" charset="0"/>
                        </a:rPr>
                        <a:t>40</a:t>
                      </a:r>
                    </a:p>
                  </a:txBody>
                  <a:tcPr marL="8273" marR="8273" marT="8273" marB="0" anchor="b">
                    <a:lnL>
                      <a:noFill/>
                    </a:lnL>
                    <a:lnR w="12700" cap="flat" cmpd="sng" algn="ctr">
                      <a:solidFill>
                        <a:srgbClr val="0070C0"/>
                      </a:solidFill>
                      <a:prstDash val="solid"/>
                      <a:round/>
                      <a:headEnd type="none" w="med" len="med"/>
                      <a:tailEnd type="none" w="med" len="med"/>
                    </a:lnR>
                    <a:lnT>
                      <a:noFill/>
                    </a:lnT>
                    <a:lnB>
                      <a:noFill/>
                    </a:lnB>
                    <a:noFill/>
                  </a:tcPr>
                </a:tc>
                <a:tc>
                  <a:txBody>
                    <a:bodyPr/>
                    <a:lstStyle/>
                    <a:p>
                      <a:pPr algn="l" fontAlgn="b"/>
                      <a:r>
                        <a:rPr lang="fr-FR" sz="1400" b="0" i="0" u="none" strike="noStrike" dirty="0">
                          <a:solidFill>
                            <a:srgbClr val="000000"/>
                          </a:solidFill>
                          <a:effectLst/>
                          <a:latin typeface="Arial" panose="020B0604020202020204" pitchFamily="34" charset="0"/>
                        </a:rPr>
                        <a:t>                39   </a:t>
                      </a:r>
                    </a:p>
                  </a:txBody>
                  <a:tcPr marL="8273" marR="8273" marT="8273" marB="0" anchor="b">
                    <a:lnL w="12700" cap="flat" cmpd="sng" algn="ctr">
                      <a:solidFill>
                        <a:srgbClr val="0070C0"/>
                      </a:solidFill>
                      <a:prstDash val="solid"/>
                      <a:round/>
                      <a:headEnd type="none" w="med" len="med"/>
                      <a:tailEnd type="none" w="med" len="med"/>
                    </a:lnL>
                    <a:lnR>
                      <a:noFill/>
                    </a:lnR>
                    <a:lnT>
                      <a:noFill/>
                    </a:lnT>
                    <a:lnB>
                      <a:noFill/>
                    </a:lnB>
                    <a:noFill/>
                  </a:tcPr>
                </a:tc>
                <a:tc>
                  <a:txBody>
                    <a:bodyPr/>
                    <a:lstStyle/>
                    <a:p>
                      <a:pPr algn="r" fontAlgn="b"/>
                      <a:r>
                        <a:rPr lang="fr-FR" sz="1000" b="0" i="1" u="none" strike="noStrike" dirty="0">
                          <a:solidFill>
                            <a:srgbClr val="000000"/>
                          </a:solidFill>
                          <a:effectLst/>
                          <a:latin typeface="Arial" panose="020B0604020202020204" pitchFamily="34" charset="0"/>
                        </a:rPr>
                        <a:t>2,5%</a:t>
                      </a:r>
                    </a:p>
                  </a:txBody>
                  <a:tcPr marL="8273" marR="8273" marT="8273" marB="0" anchor="b">
                    <a:lnL>
                      <a:noFill/>
                    </a:lnL>
                    <a:lnR w="12700" cap="flat" cmpd="sng" algn="ctr">
                      <a:solidFill>
                        <a:srgbClr val="0070C0"/>
                      </a:solidFill>
                      <a:prstDash val="solid"/>
                      <a:round/>
                      <a:headEnd type="none" w="med" len="med"/>
                      <a:tailEnd type="none" w="med" len="med"/>
                    </a:lnR>
                    <a:lnT>
                      <a:noFill/>
                    </a:lnT>
                    <a:lnB>
                      <a:noFill/>
                    </a:lnB>
                    <a:noFill/>
                  </a:tcPr>
                </a:tc>
                <a:extLst>
                  <a:ext uri="{0D108BD9-81ED-4DB2-BD59-A6C34878D82A}">
                    <a16:rowId xmlns:a16="http://schemas.microsoft.com/office/drawing/2014/main" val="3301102769"/>
                  </a:ext>
                </a:extLst>
              </a:tr>
              <a:tr h="316671">
                <a:tc>
                  <a:txBody>
                    <a:bodyPr/>
                    <a:lstStyle/>
                    <a:p>
                      <a:pPr algn="l" fontAlgn="b"/>
                      <a:r>
                        <a:rPr lang="fr-FR" sz="1400" b="0" i="0" u="none" strike="noStrike">
                          <a:solidFill>
                            <a:srgbClr val="000000"/>
                          </a:solidFill>
                          <a:effectLst/>
                          <a:latin typeface="Arial" panose="020B0604020202020204" pitchFamily="34" charset="0"/>
                        </a:rPr>
                        <a:t>Mécénats</a:t>
                      </a:r>
                    </a:p>
                  </a:txBody>
                  <a:tcPr marL="8273" marR="8273" marT="8273" marB="0" anchor="b">
                    <a:lnL>
                      <a:noFill/>
                    </a:lnL>
                    <a:lnR>
                      <a:noFill/>
                    </a:lnR>
                    <a:lnT>
                      <a:noFill/>
                    </a:lnT>
                    <a:lnB>
                      <a:noFill/>
                    </a:lnB>
                    <a:noFill/>
                  </a:tcPr>
                </a:tc>
                <a:tc>
                  <a:txBody>
                    <a:bodyPr/>
                    <a:lstStyle/>
                    <a:p>
                      <a:pPr algn="ctr" fontAlgn="b"/>
                      <a:r>
                        <a:rPr lang="fr-FR" sz="1400" b="0" i="0" u="none" strike="noStrike" dirty="0">
                          <a:solidFill>
                            <a:srgbClr val="000000"/>
                          </a:solidFill>
                          <a:effectLst/>
                          <a:latin typeface="Arial" panose="020B0604020202020204" pitchFamily="34" charset="0"/>
                        </a:rPr>
                        <a:t>348</a:t>
                      </a:r>
                    </a:p>
                  </a:txBody>
                  <a:tcPr marL="8273" marR="8273" marT="8273" marB="0" anchor="b">
                    <a:lnL>
                      <a:noFill/>
                    </a:lnL>
                    <a:lnR w="12700" cap="flat" cmpd="sng" algn="ctr">
                      <a:solidFill>
                        <a:srgbClr val="0070C0"/>
                      </a:solidFill>
                      <a:prstDash val="solid"/>
                      <a:round/>
                      <a:headEnd type="none" w="med" len="med"/>
                      <a:tailEnd type="none" w="med" len="med"/>
                    </a:lnR>
                    <a:lnT>
                      <a:noFill/>
                    </a:lnT>
                    <a:lnB>
                      <a:noFill/>
                    </a:lnB>
                    <a:noFill/>
                  </a:tcPr>
                </a:tc>
                <a:tc>
                  <a:txBody>
                    <a:bodyPr/>
                    <a:lstStyle/>
                    <a:p>
                      <a:pPr algn="l" fontAlgn="b"/>
                      <a:r>
                        <a:rPr lang="fr-FR" sz="1400" b="0" i="0" u="none" strike="noStrike" dirty="0">
                          <a:solidFill>
                            <a:srgbClr val="000000"/>
                          </a:solidFill>
                          <a:effectLst/>
                          <a:latin typeface="Arial" panose="020B0604020202020204" pitchFamily="34" charset="0"/>
                        </a:rPr>
                        <a:t>              332   </a:t>
                      </a:r>
                    </a:p>
                  </a:txBody>
                  <a:tcPr marL="8273" marR="8273" marT="8273" marB="0" anchor="b">
                    <a:lnL w="12700" cap="flat" cmpd="sng" algn="ctr">
                      <a:solidFill>
                        <a:srgbClr val="0070C0"/>
                      </a:solidFill>
                      <a:prstDash val="solid"/>
                      <a:round/>
                      <a:headEnd type="none" w="med" len="med"/>
                      <a:tailEnd type="none" w="med" len="med"/>
                    </a:lnL>
                    <a:lnR>
                      <a:noFill/>
                    </a:lnR>
                    <a:lnT>
                      <a:noFill/>
                    </a:lnT>
                    <a:lnB>
                      <a:noFill/>
                    </a:lnB>
                    <a:noFill/>
                  </a:tcPr>
                </a:tc>
                <a:tc>
                  <a:txBody>
                    <a:bodyPr/>
                    <a:lstStyle/>
                    <a:p>
                      <a:pPr algn="r" fontAlgn="b"/>
                      <a:r>
                        <a:rPr lang="fr-FR" sz="1000" b="0" i="1" u="none" strike="noStrike" dirty="0">
                          <a:solidFill>
                            <a:srgbClr val="000000"/>
                          </a:solidFill>
                          <a:effectLst/>
                          <a:latin typeface="Arial" panose="020B0604020202020204" pitchFamily="34" charset="0"/>
                        </a:rPr>
                        <a:t>4,8%</a:t>
                      </a:r>
                    </a:p>
                  </a:txBody>
                  <a:tcPr marL="8273" marR="8273" marT="8273" marB="0" anchor="b">
                    <a:lnL>
                      <a:noFill/>
                    </a:lnL>
                    <a:lnR w="12700" cap="flat" cmpd="sng" algn="ctr">
                      <a:solidFill>
                        <a:srgbClr val="0070C0"/>
                      </a:solidFill>
                      <a:prstDash val="solid"/>
                      <a:round/>
                      <a:headEnd type="none" w="med" len="med"/>
                      <a:tailEnd type="none" w="med" len="med"/>
                    </a:lnR>
                    <a:lnT>
                      <a:noFill/>
                    </a:lnT>
                    <a:lnB>
                      <a:noFill/>
                    </a:lnB>
                    <a:noFill/>
                  </a:tcPr>
                </a:tc>
                <a:extLst>
                  <a:ext uri="{0D108BD9-81ED-4DB2-BD59-A6C34878D82A}">
                    <a16:rowId xmlns:a16="http://schemas.microsoft.com/office/drawing/2014/main" val="1935218969"/>
                  </a:ext>
                </a:extLst>
              </a:tr>
              <a:tr h="316671">
                <a:tc>
                  <a:txBody>
                    <a:bodyPr/>
                    <a:lstStyle/>
                    <a:p>
                      <a:pPr algn="l" fontAlgn="b"/>
                      <a:r>
                        <a:rPr lang="fr-FR" sz="1400" b="0" i="0" u="none" strike="noStrike" dirty="0">
                          <a:solidFill>
                            <a:srgbClr val="000000"/>
                          </a:solidFill>
                          <a:effectLst/>
                          <a:latin typeface="Arial" panose="020B0604020202020204" pitchFamily="34" charset="0"/>
                        </a:rPr>
                        <a:t>Recettes avions </a:t>
                      </a:r>
                      <a:r>
                        <a:rPr lang="fr-FR" sz="1400" b="0" i="0" u="none" strike="noStrike" dirty="0" err="1">
                          <a:solidFill>
                            <a:srgbClr val="000000"/>
                          </a:solidFill>
                          <a:effectLst/>
                          <a:latin typeface="Arial" panose="020B0604020202020204" pitchFamily="34" charset="0"/>
                        </a:rPr>
                        <a:t>wet</a:t>
                      </a:r>
                      <a:r>
                        <a:rPr lang="fr-FR" sz="1400" b="0" i="0" u="none" strike="noStrike" dirty="0">
                          <a:solidFill>
                            <a:srgbClr val="000000"/>
                          </a:solidFill>
                          <a:effectLst/>
                          <a:latin typeface="Arial" panose="020B0604020202020204" pitchFamily="34" charset="0"/>
                        </a:rPr>
                        <a:t> </a:t>
                      </a:r>
                      <a:r>
                        <a:rPr lang="fr-FR" sz="1400" b="0" i="0" u="none" strike="noStrike" dirty="0" err="1">
                          <a:solidFill>
                            <a:srgbClr val="000000"/>
                          </a:solidFill>
                          <a:effectLst/>
                          <a:latin typeface="Arial" panose="020B0604020202020204" pitchFamily="34" charset="0"/>
                        </a:rPr>
                        <a:t>lease</a:t>
                      </a:r>
                      <a:endParaRPr lang="fr-FR" sz="1400" b="0" i="0" u="none" strike="noStrike" dirty="0">
                        <a:solidFill>
                          <a:srgbClr val="000000"/>
                        </a:solidFill>
                        <a:effectLst/>
                        <a:latin typeface="Arial" panose="020B0604020202020204" pitchFamily="34" charset="0"/>
                      </a:endParaRPr>
                    </a:p>
                  </a:txBody>
                  <a:tcPr marL="8273" marR="8273" marT="8273" marB="0" anchor="b">
                    <a:lnL>
                      <a:noFill/>
                    </a:lnL>
                    <a:lnR>
                      <a:noFill/>
                    </a:lnR>
                    <a:lnT>
                      <a:noFill/>
                    </a:lnT>
                    <a:lnB>
                      <a:noFill/>
                    </a:lnB>
                    <a:noFill/>
                  </a:tcPr>
                </a:tc>
                <a:tc>
                  <a:txBody>
                    <a:bodyPr/>
                    <a:lstStyle/>
                    <a:p>
                      <a:pPr algn="ctr" fontAlgn="b"/>
                      <a:r>
                        <a:rPr lang="fr-FR" sz="1400" b="0" i="0" u="none" strike="noStrike" dirty="0">
                          <a:solidFill>
                            <a:srgbClr val="000000"/>
                          </a:solidFill>
                          <a:effectLst/>
                          <a:latin typeface="Arial" panose="020B0604020202020204" pitchFamily="34" charset="0"/>
                        </a:rPr>
                        <a:t>655</a:t>
                      </a:r>
                    </a:p>
                  </a:txBody>
                  <a:tcPr marL="8273" marR="8273" marT="8273" marB="0" anchor="b">
                    <a:lnL>
                      <a:noFill/>
                    </a:lnL>
                    <a:lnR w="12700" cap="flat" cmpd="sng" algn="ctr">
                      <a:solidFill>
                        <a:srgbClr val="0070C0"/>
                      </a:solidFill>
                      <a:prstDash val="solid"/>
                      <a:round/>
                      <a:headEnd type="none" w="med" len="med"/>
                      <a:tailEnd type="none" w="med" len="med"/>
                    </a:lnR>
                    <a:lnT>
                      <a:noFill/>
                    </a:lnT>
                    <a:lnB>
                      <a:noFill/>
                    </a:lnB>
                    <a:noFill/>
                  </a:tcPr>
                </a:tc>
                <a:tc>
                  <a:txBody>
                    <a:bodyPr/>
                    <a:lstStyle/>
                    <a:p>
                      <a:pPr algn="l" fontAlgn="b"/>
                      <a:r>
                        <a:rPr lang="fr-FR" sz="1400" b="0" i="0" u="none" strike="noStrike" dirty="0">
                          <a:solidFill>
                            <a:srgbClr val="000000"/>
                          </a:solidFill>
                          <a:effectLst/>
                          <a:latin typeface="Arial" panose="020B0604020202020204" pitchFamily="34" charset="0"/>
                        </a:rPr>
                        <a:t>              631   </a:t>
                      </a:r>
                    </a:p>
                  </a:txBody>
                  <a:tcPr marL="8273" marR="8273" marT="8273" marB="0" anchor="b">
                    <a:lnL w="12700" cap="flat" cmpd="sng" algn="ctr">
                      <a:solidFill>
                        <a:srgbClr val="0070C0"/>
                      </a:solidFill>
                      <a:prstDash val="solid"/>
                      <a:round/>
                      <a:headEnd type="none" w="med" len="med"/>
                      <a:tailEnd type="none" w="med" len="med"/>
                    </a:lnL>
                    <a:lnR>
                      <a:noFill/>
                    </a:lnR>
                    <a:lnT>
                      <a:noFill/>
                    </a:lnT>
                    <a:lnB>
                      <a:noFill/>
                    </a:lnB>
                    <a:noFill/>
                  </a:tcPr>
                </a:tc>
                <a:tc>
                  <a:txBody>
                    <a:bodyPr/>
                    <a:lstStyle/>
                    <a:p>
                      <a:pPr algn="r" fontAlgn="b"/>
                      <a:r>
                        <a:rPr lang="fr-FR" sz="1000" b="0" i="1" u="none" strike="noStrike" dirty="0">
                          <a:solidFill>
                            <a:srgbClr val="000000"/>
                          </a:solidFill>
                          <a:effectLst/>
                          <a:latin typeface="Arial" panose="020B0604020202020204" pitchFamily="34" charset="0"/>
                        </a:rPr>
                        <a:t>3,8%</a:t>
                      </a:r>
                    </a:p>
                  </a:txBody>
                  <a:tcPr marL="8273" marR="8273" marT="8273" marB="0" anchor="b">
                    <a:lnL>
                      <a:noFill/>
                    </a:lnL>
                    <a:lnR w="12700" cap="flat" cmpd="sng" algn="ctr">
                      <a:solidFill>
                        <a:srgbClr val="0070C0"/>
                      </a:solidFill>
                      <a:prstDash val="solid"/>
                      <a:round/>
                      <a:headEnd type="none" w="med" len="med"/>
                      <a:tailEnd type="none" w="med" len="med"/>
                    </a:lnR>
                    <a:lnT>
                      <a:noFill/>
                    </a:lnT>
                    <a:lnB>
                      <a:noFill/>
                    </a:lnB>
                    <a:noFill/>
                  </a:tcPr>
                </a:tc>
                <a:extLst>
                  <a:ext uri="{0D108BD9-81ED-4DB2-BD59-A6C34878D82A}">
                    <a16:rowId xmlns:a16="http://schemas.microsoft.com/office/drawing/2014/main" val="982637881"/>
                  </a:ext>
                </a:extLst>
              </a:tr>
              <a:tr h="316671">
                <a:tc>
                  <a:txBody>
                    <a:bodyPr/>
                    <a:lstStyle/>
                    <a:p>
                      <a:pPr algn="l" fontAlgn="b"/>
                      <a:endParaRPr lang="fr-FR" sz="1400" b="0" i="0" u="none" strike="noStrike" dirty="0">
                        <a:solidFill>
                          <a:srgbClr val="000000"/>
                        </a:solidFill>
                        <a:effectLst/>
                        <a:latin typeface="Arial" panose="020B0604020202020204" pitchFamily="34" charset="0"/>
                      </a:endParaRPr>
                    </a:p>
                  </a:txBody>
                  <a:tcPr marL="8273" marR="8273" marT="8273" marB="0" anchor="b">
                    <a:lnL>
                      <a:noFill/>
                    </a:lnL>
                    <a:lnR>
                      <a:noFill/>
                    </a:lnR>
                    <a:lnT>
                      <a:noFill/>
                    </a:lnT>
                    <a:lnB>
                      <a:noFill/>
                    </a:lnB>
                    <a:noFill/>
                  </a:tcPr>
                </a:tc>
                <a:tc>
                  <a:txBody>
                    <a:bodyPr/>
                    <a:lstStyle/>
                    <a:p>
                      <a:pPr algn="ctr" fontAlgn="b"/>
                      <a:endParaRPr lang="fr-FR" sz="1400" b="0" i="0" u="none" strike="noStrike" dirty="0">
                        <a:solidFill>
                          <a:srgbClr val="000000"/>
                        </a:solidFill>
                        <a:effectLst/>
                        <a:latin typeface="Arial" panose="020B0604020202020204" pitchFamily="34" charset="0"/>
                      </a:endParaRPr>
                    </a:p>
                  </a:txBody>
                  <a:tcPr marL="8273" marR="8273" marT="8273" marB="0" anchor="b">
                    <a:lnL>
                      <a:noFill/>
                    </a:lnL>
                    <a:lnR w="12700" cap="flat" cmpd="sng" algn="ctr">
                      <a:solidFill>
                        <a:srgbClr val="0070C0"/>
                      </a:solidFill>
                      <a:prstDash val="solid"/>
                      <a:round/>
                      <a:headEnd type="none" w="med" len="med"/>
                      <a:tailEnd type="none" w="med" len="med"/>
                    </a:lnR>
                    <a:lnT>
                      <a:noFill/>
                    </a:lnT>
                    <a:lnB>
                      <a:noFill/>
                    </a:lnB>
                    <a:noFill/>
                  </a:tcPr>
                </a:tc>
                <a:tc>
                  <a:txBody>
                    <a:bodyPr/>
                    <a:lstStyle/>
                    <a:p>
                      <a:pPr algn="l" fontAlgn="b"/>
                      <a:endParaRPr lang="fr-FR" sz="1400" b="0" i="0" u="none" strike="noStrike" dirty="0">
                        <a:solidFill>
                          <a:srgbClr val="000000"/>
                        </a:solidFill>
                        <a:effectLst/>
                        <a:latin typeface="Arial" panose="020B0604020202020204" pitchFamily="34" charset="0"/>
                      </a:endParaRPr>
                    </a:p>
                  </a:txBody>
                  <a:tcPr marL="8273" marR="8273" marT="8273" marB="0" anchor="b">
                    <a:lnL w="12700" cap="flat" cmpd="sng" algn="ctr">
                      <a:solidFill>
                        <a:srgbClr val="0070C0"/>
                      </a:solidFill>
                      <a:prstDash val="solid"/>
                      <a:round/>
                      <a:headEnd type="none" w="med" len="med"/>
                      <a:tailEnd type="none" w="med" len="med"/>
                    </a:lnL>
                    <a:lnR>
                      <a:noFill/>
                    </a:lnR>
                    <a:lnT>
                      <a:noFill/>
                    </a:lnT>
                    <a:lnB>
                      <a:noFill/>
                    </a:lnB>
                    <a:noFill/>
                  </a:tcPr>
                </a:tc>
                <a:tc>
                  <a:txBody>
                    <a:bodyPr/>
                    <a:lstStyle/>
                    <a:p>
                      <a:pPr algn="r" fontAlgn="b"/>
                      <a:endParaRPr lang="fr-FR" sz="1000" b="0" i="1" u="none" strike="noStrike" dirty="0">
                        <a:solidFill>
                          <a:srgbClr val="000000"/>
                        </a:solidFill>
                        <a:effectLst/>
                        <a:latin typeface="Arial" panose="020B0604020202020204" pitchFamily="34" charset="0"/>
                      </a:endParaRPr>
                    </a:p>
                  </a:txBody>
                  <a:tcPr marL="8273" marR="8273" marT="8273" marB="0" anchor="b">
                    <a:lnL>
                      <a:noFill/>
                    </a:lnL>
                    <a:lnR w="12700" cap="flat" cmpd="sng" algn="ctr">
                      <a:solidFill>
                        <a:srgbClr val="0070C0"/>
                      </a:solidFill>
                      <a:prstDash val="solid"/>
                      <a:round/>
                      <a:headEnd type="none" w="med" len="med"/>
                      <a:tailEnd type="none" w="med" len="med"/>
                    </a:lnR>
                    <a:lnT>
                      <a:noFill/>
                    </a:lnT>
                    <a:lnB>
                      <a:noFill/>
                    </a:lnB>
                    <a:noFill/>
                  </a:tcPr>
                </a:tc>
                <a:extLst>
                  <a:ext uri="{0D108BD9-81ED-4DB2-BD59-A6C34878D82A}">
                    <a16:rowId xmlns:a16="http://schemas.microsoft.com/office/drawing/2014/main" val="2843476827"/>
                  </a:ext>
                </a:extLst>
              </a:tr>
              <a:tr h="316671">
                <a:tc>
                  <a:txBody>
                    <a:bodyPr/>
                    <a:lstStyle/>
                    <a:p>
                      <a:pPr algn="l" fontAlgn="b"/>
                      <a:r>
                        <a:rPr lang="fr-FR" sz="1400" b="0" i="0" u="none" strike="noStrike" dirty="0">
                          <a:solidFill>
                            <a:srgbClr val="000000"/>
                          </a:solidFill>
                          <a:effectLst/>
                          <a:latin typeface="Arial" panose="020B0604020202020204" pitchFamily="34" charset="0"/>
                        </a:rPr>
                        <a:t>Utilisation Subvention Drones</a:t>
                      </a:r>
                    </a:p>
                  </a:txBody>
                  <a:tcPr marL="8273" marR="8273" marT="8273" marB="0" anchor="b">
                    <a:lnL>
                      <a:noFill/>
                    </a:lnL>
                    <a:lnR>
                      <a:noFill/>
                    </a:lnR>
                    <a:lnT>
                      <a:noFill/>
                    </a:lnT>
                    <a:lnB>
                      <a:noFill/>
                    </a:lnB>
                    <a:noFill/>
                  </a:tcPr>
                </a:tc>
                <a:tc>
                  <a:txBody>
                    <a:bodyPr/>
                    <a:lstStyle/>
                    <a:p>
                      <a:pPr algn="ctr" fontAlgn="b"/>
                      <a:r>
                        <a:rPr lang="fr-FR" sz="1400" b="0" i="0" u="none" strike="noStrike" dirty="0">
                          <a:solidFill>
                            <a:srgbClr val="000000"/>
                          </a:solidFill>
                          <a:effectLst/>
                          <a:latin typeface="Arial" panose="020B0604020202020204" pitchFamily="34" charset="0"/>
                        </a:rPr>
                        <a:t>610</a:t>
                      </a:r>
                    </a:p>
                  </a:txBody>
                  <a:tcPr marL="8273" marR="8273" marT="8273" marB="0" anchor="b">
                    <a:lnL>
                      <a:noFill/>
                    </a:lnL>
                    <a:lnR w="12700" cap="flat" cmpd="sng" algn="ctr">
                      <a:solidFill>
                        <a:srgbClr val="0070C0"/>
                      </a:solidFill>
                      <a:prstDash val="solid"/>
                      <a:round/>
                      <a:headEnd type="none" w="med" len="med"/>
                      <a:tailEnd type="none" w="med" len="med"/>
                    </a:lnR>
                    <a:lnT>
                      <a:noFill/>
                    </a:lnT>
                    <a:lnB>
                      <a:noFill/>
                    </a:lnB>
                    <a:noFill/>
                  </a:tcPr>
                </a:tc>
                <a:tc>
                  <a:txBody>
                    <a:bodyPr/>
                    <a:lstStyle/>
                    <a:p>
                      <a:pPr algn="l" fontAlgn="b"/>
                      <a:r>
                        <a:rPr lang="fr-FR" sz="1400" b="0" i="0" u="none" strike="noStrike" dirty="0">
                          <a:solidFill>
                            <a:srgbClr val="000000"/>
                          </a:solidFill>
                          <a:effectLst/>
                          <a:latin typeface="Arial" panose="020B0604020202020204" pitchFamily="34" charset="0"/>
                        </a:rPr>
                        <a:t>                35   </a:t>
                      </a:r>
                    </a:p>
                  </a:txBody>
                  <a:tcPr marL="8273" marR="8273" marT="8273" marB="0" anchor="b">
                    <a:lnL w="12700" cap="flat" cmpd="sng" algn="ctr">
                      <a:solidFill>
                        <a:srgbClr val="0070C0"/>
                      </a:solidFill>
                      <a:prstDash val="solid"/>
                      <a:round/>
                      <a:headEnd type="none" w="med" len="med"/>
                      <a:tailEnd type="none" w="med" len="med"/>
                    </a:lnL>
                    <a:lnR>
                      <a:noFill/>
                    </a:lnR>
                    <a:lnT>
                      <a:noFill/>
                    </a:lnT>
                    <a:lnB>
                      <a:noFill/>
                    </a:lnB>
                    <a:noFill/>
                  </a:tcPr>
                </a:tc>
                <a:tc>
                  <a:txBody>
                    <a:bodyPr/>
                    <a:lstStyle/>
                    <a:p>
                      <a:pPr algn="l" fontAlgn="b"/>
                      <a:r>
                        <a:rPr lang="fr-FR" sz="1000" b="0" i="1" u="none" strike="noStrike" dirty="0">
                          <a:solidFill>
                            <a:srgbClr val="000000"/>
                          </a:solidFill>
                          <a:effectLst/>
                          <a:latin typeface="Arial" panose="020B0604020202020204" pitchFamily="34" charset="0"/>
                        </a:rPr>
                        <a:t>              NS</a:t>
                      </a:r>
                    </a:p>
                  </a:txBody>
                  <a:tcPr marL="8273" marR="8273" marT="8273" marB="0" anchor="b">
                    <a:lnL>
                      <a:noFill/>
                    </a:lnL>
                    <a:lnR w="12700" cap="flat" cmpd="sng" algn="ctr">
                      <a:solidFill>
                        <a:srgbClr val="0070C0"/>
                      </a:solidFill>
                      <a:prstDash val="solid"/>
                      <a:round/>
                      <a:headEnd type="none" w="med" len="med"/>
                      <a:tailEnd type="none" w="med" len="med"/>
                    </a:lnR>
                    <a:lnT>
                      <a:noFill/>
                    </a:lnT>
                    <a:lnB>
                      <a:noFill/>
                    </a:lnB>
                    <a:noFill/>
                  </a:tcPr>
                </a:tc>
                <a:extLst>
                  <a:ext uri="{0D108BD9-81ED-4DB2-BD59-A6C34878D82A}">
                    <a16:rowId xmlns:a16="http://schemas.microsoft.com/office/drawing/2014/main" val="3641047189"/>
                  </a:ext>
                </a:extLst>
              </a:tr>
              <a:tr h="316671">
                <a:tc>
                  <a:txBody>
                    <a:bodyPr/>
                    <a:lstStyle/>
                    <a:p>
                      <a:pPr algn="l" fontAlgn="b"/>
                      <a:r>
                        <a:rPr lang="fr-FR" sz="1400" b="0" i="0" u="none" strike="noStrike">
                          <a:solidFill>
                            <a:srgbClr val="000000"/>
                          </a:solidFill>
                          <a:effectLst/>
                          <a:latin typeface="Arial" panose="020B0604020202020204" pitchFamily="34" charset="0"/>
                        </a:rPr>
                        <a:t>Autres Subventions</a:t>
                      </a:r>
                    </a:p>
                  </a:txBody>
                  <a:tcPr marL="8273" marR="8273" marT="8273" marB="0" anchor="b">
                    <a:lnL>
                      <a:noFill/>
                    </a:lnL>
                    <a:lnR>
                      <a:noFill/>
                    </a:lnR>
                    <a:lnT>
                      <a:noFill/>
                    </a:lnT>
                    <a:lnB>
                      <a:noFill/>
                    </a:lnB>
                    <a:noFill/>
                  </a:tcPr>
                </a:tc>
                <a:tc>
                  <a:txBody>
                    <a:bodyPr/>
                    <a:lstStyle/>
                    <a:p>
                      <a:pPr algn="ctr" fontAlgn="b"/>
                      <a:endParaRPr lang="fr-FR" sz="1400" b="0" i="0" u="none" strike="noStrike" dirty="0">
                        <a:solidFill>
                          <a:srgbClr val="000000"/>
                        </a:solidFill>
                        <a:effectLst/>
                        <a:latin typeface="Arial" panose="020B0604020202020204" pitchFamily="34" charset="0"/>
                      </a:endParaRPr>
                    </a:p>
                  </a:txBody>
                  <a:tcPr marL="8273" marR="8273" marT="8273" marB="0" anchor="b">
                    <a:lnL>
                      <a:noFill/>
                    </a:lnL>
                    <a:lnR w="12700" cap="flat" cmpd="sng" algn="ctr">
                      <a:solidFill>
                        <a:srgbClr val="0070C0"/>
                      </a:solidFill>
                      <a:prstDash val="solid"/>
                      <a:round/>
                      <a:headEnd type="none" w="med" len="med"/>
                      <a:tailEnd type="none" w="med" len="med"/>
                    </a:lnR>
                    <a:lnT>
                      <a:noFill/>
                    </a:lnT>
                    <a:lnB>
                      <a:noFill/>
                    </a:lnB>
                    <a:noFill/>
                  </a:tcPr>
                </a:tc>
                <a:tc>
                  <a:txBody>
                    <a:bodyPr/>
                    <a:lstStyle/>
                    <a:p>
                      <a:pPr algn="l" fontAlgn="b"/>
                      <a:r>
                        <a:rPr lang="fr-FR" sz="1400" b="0" i="0" u="none" strike="noStrike" dirty="0">
                          <a:solidFill>
                            <a:srgbClr val="000000"/>
                          </a:solidFill>
                          <a:effectLst/>
                          <a:latin typeface="Arial" panose="020B0604020202020204" pitchFamily="34" charset="0"/>
                        </a:rPr>
                        <a:t>                43  </a:t>
                      </a:r>
                    </a:p>
                  </a:txBody>
                  <a:tcPr marL="8273" marR="8273" marT="8273" marB="0" anchor="b">
                    <a:lnL w="12700" cap="flat" cmpd="sng" algn="ctr">
                      <a:solidFill>
                        <a:srgbClr val="0070C0"/>
                      </a:solidFill>
                      <a:prstDash val="solid"/>
                      <a:round/>
                      <a:headEnd type="none" w="med" len="med"/>
                      <a:tailEnd type="none" w="med" len="med"/>
                    </a:lnL>
                    <a:lnR>
                      <a:noFill/>
                    </a:lnR>
                    <a:lnT>
                      <a:noFill/>
                    </a:lnT>
                    <a:lnB>
                      <a:noFill/>
                    </a:lnB>
                    <a:noFill/>
                  </a:tcPr>
                </a:tc>
                <a:tc>
                  <a:txBody>
                    <a:bodyPr/>
                    <a:lstStyle/>
                    <a:p>
                      <a:pPr algn="r" fontAlgn="b"/>
                      <a:endParaRPr lang="fr-FR" sz="1000" b="0" i="1" u="none" strike="noStrike" dirty="0">
                        <a:solidFill>
                          <a:srgbClr val="000000"/>
                        </a:solidFill>
                        <a:effectLst/>
                        <a:latin typeface="Arial" panose="020B0604020202020204" pitchFamily="34" charset="0"/>
                      </a:endParaRPr>
                    </a:p>
                  </a:txBody>
                  <a:tcPr marL="8273" marR="8273" marT="8273" marB="0" anchor="b">
                    <a:lnL>
                      <a:noFill/>
                    </a:lnL>
                    <a:lnR w="12700" cap="flat" cmpd="sng" algn="ctr">
                      <a:solidFill>
                        <a:srgbClr val="0070C0"/>
                      </a:solidFill>
                      <a:prstDash val="solid"/>
                      <a:round/>
                      <a:headEnd type="none" w="med" len="med"/>
                      <a:tailEnd type="none" w="med" len="med"/>
                    </a:lnR>
                    <a:lnT>
                      <a:noFill/>
                    </a:lnT>
                    <a:lnB>
                      <a:noFill/>
                    </a:lnB>
                    <a:noFill/>
                  </a:tcPr>
                </a:tc>
                <a:extLst>
                  <a:ext uri="{0D108BD9-81ED-4DB2-BD59-A6C34878D82A}">
                    <a16:rowId xmlns:a16="http://schemas.microsoft.com/office/drawing/2014/main" val="3620278396"/>
                  </a:ext>
                </a:extLst>
              </a:tr>
              <a:tr h="316671">
                <a:tc>
                  <a:txBody>
                    <a:bodyPr/>
                    <a:lstStyle/>
                    <a:p>
                      <a:pPr algn="l" fontAlgn="b"/>
                      <a:r>
                        <a:rPr lang="fr-FR" sz="1400" b="0" i="0" u="none" strike="noStrike" dirty="0">
                          <a:solidFill>
                            <a:srgbClr val="000000"/>
                          </a:solidFill>
                          <a:effectLst/>
                          <a:latin typeface="Arial" panose="020B0604020202020204" pitchFamily="34" charset="0"/>
                        </a:rPr>
                        <a:t>Participations aux Frais</a:t>
                      </a:r>
                    </a:p>
                  </a:txBody>
                  <a:tcPr marL="8273" marR="8273" marT="8273" marB="0" anchor="b">
                    <a:lnL>
                      <a:noFill/>
                    </a:lnL>
                    <a:lnR>
                      <a:noFill/>
                    </a:lnR>
                    <a:lnT>
                      <a:noFill/>
                    </a:lnT>
                    <a:lnB>
                      <a:noFill/>
                    </a:lnB>
                    <a:noFill/>
                  </a:tcPr>
                </a:tc>
                <a:tc>
                  <a:txBody>
                    <a:bodyPr/>
                    <a:lstStyle/>
                    <a:p>
                      <a:pPr algn="ctr" fontAlgn="b"/>
                      <a:r>
                        <a:rPr lang="fr-FR" sz="1400" b="0" i="0" u="none" strike="noStrike" dirty="0">
                          <a:solidFill>
                            <a:srgbClr val="000000"/>
                          </a:solidFill>
                          <a:effectLst/>
                          <a:latin typeface="Arial" panose="020B0604020202020204" pitchFamily="34" charset="0"/>
                        </a:rPr>
                        <a:t>320</a:t>
                      </a:r>
                    </a:p>
                  </a:txBody>
                  <a:tcPr marL="8273" marR="8273" marT="8273" marB="0" anchor="b">
                    <a:lnL>
                      <a:noFill/>
                    </a:lnL>
                    <a:lnR w="12700" cap="flat" cmpd="sng" algn="ctr">
                      <a:solidFill>
                        <a:srgbClr val="0070C0"/>
                      </a:solidFill>
                      <a:prstDash val="solid"/>
                      <a:round/>
                      <a:headEnd type="none" w="med" len="med"/>
                      <a:tailEnd type="none" w="med" len="med"/>
                    </a:lnR>
                    <a:lnT>
                      <a:noFill/>
                    </a:lnT>
                    <a:lnB>
                      <a:noFill/>
                    </a:lnB>
                    <a:noFill/>
                  </a:tcPr>
                </a:tc>
                <a:tc>
                  <a:txBody>
                    <a:bodyPr/>
                    <a:lstStyle/>
                    <a:p>
                      <a:pPr algn="l" fontAlgn="b"/>
                      <a:r>
                        <a:rPr lang="fr-FR" sz="1400" b="0" i="0" u="none" strike="noStrike" dirty="0">
                          <a:solidFill>
                            <a:srgbClr val="000000"/>
                          </a:solidFill>
                          <a:effectLst/>
                          <a:latin typeface="Arial" panose="020B0604020202020204" pitchFamily="34" charset="0"/>
                        </a:rPr>
                        <a:t>              354   </a:t>
                      </a:r>
                    </a:p>
                  </a:txBody>
                  <a:tcPr marL="8273" marR="8273" marT="8273" marB="0" anchor="b">
                    <a:lnL w="12700" cap="flat" cmpd="sng" algn="ctr">
                      <a:solidFill>
                        <a:srgbClr val="0070C0"/>
                      </a:solidFill>
                      <a:prstDash val="solid"/>
                      <a:round/>
                      <a:headEnd type="none" w="med" len="med"/>
                      <a:tailEnd type="none" w="med" len="med"/>
                    </a:lnL>
                    <a:lnR>
                      <a:noFill/>
                    </a:lnR>
                    <a:lnT>
                      <a:noFill/>
                    </a:lnT>
                    <a:lnB>
                      <a:noFill/>
                    </a:lnB>
                    <a:noFill/>
                  </a:tcPr>
                </a:tc>
                <a:tc>
                  <a:txBody>
                    <a:bodyPr/>
                    <a:lstStyle/>
                    <a:p>
                      <a:pPr algn="r" fontAlgn="b"/>
                      <a:r>
                        <a:rPr lang="fr-FR" sz="1000" b="0" i="1" u="none" strike="noStrike" dirty="0">
                          <a:solidFill>
                            <a:srgbClr val="000000"/>
                          </a:solidFill>
                          <a:effectLst/>
                          <a:latin typeface="Arial" panose="020B0604020202020204" pitchFamily="34" charset="0"/>
                        </a:rPr>
                        <a:t>-9,6%</a:t>
                      </a:r>
                    </a:p>
                  </a:txBody>
                  <a:tcPr marL="8273" marR="8273" marT="8273" marB="0" anchor="b">
                    <a:lnL>
                      <a:noFill/>
                    </a:lnL>
                    <a:lnR w="12700" cap="flat" cmpd="sng" algn="ctr">
                      <a:solidFill>
                        <a:srgbClr val="0070C0"/>
                      </a:solidFill>
                      <a:prstDash val="solid"/>
                      <a:round/>
                      <a:headEnd type="none" w="med" len="med"/>
                      <a:tailEnd type="none" w="med" len="med"/>
                    </a:lnR>
                    <a:lnT>
                      <a:noFill/>
                    </a:lnT>
                    <a:lnB>
                      <a:noFill/>
                    </a:lnB>
                    <a:noFill/>
                  </a:tcPr>
                </a:tc>
                <a:extLst>
                  <a:ext uri="{0D108BD9-81ED-4DB2-BD59-A6C34878D82A}">
                    <a16:rowId xmlns:a16="http://schemas.microsoft.com/office/drawing/2014/main" val="168525385"/>
                  </a:ext>
                </a:extLst>
              </a:tr>
              <a:tr h="316671">
                <a:tc>
                  <a:txBody>
                    <a:bodyPr/>
                    <a:lstStyle/>
                    <a:p>
                      <a:pPr algn="l" fontAlgn="b"/>
                      <a:r>
                        <a:rPr lang="fr-FR" sz="1400" b="0" i="0" u="none" strike="noStrike">
                          <a:solidFill>
                            <a:srgbClr val="000000"/>
                          </a:solidFill>
                          <a:effectLst/>
                          <a:latin typeface="Arial" panose="020B0604020202020204" pitchFamily="34" charset="0"/>
                        </a:rPr>
                        <a:t>Legs</a:t>
                      </a:r>
                    </a:p>
                  </a:txBody>
                  <a:tcPr marL="8273" marR="8273" marT="8273" marB="0" anchor="b">
                    <a:lnL>
                      <a:noFill/>
                    </a:lnL>
                    <a:lnR>
                      <a:noFill/>
                    </a:lnR>
                    <a:lnT>
                      <a:noFill/>
                    </a:lnT>
                    <a:lnB>
                      <a:noFill/>
                    </a:lnB>
                    <a:noFill/>
                  </a:tcPr>
                </a:tc>
                <a:tc>
                  <a:txBody>
                    <a:bodyPr/>
                    <a:lstStyle/>
                    <a:p>
                      <a:pPr algn="ctr" fontAlgn="b"/>
                      <a:r>
                        <a:rPr lang="fr-FR" sz="1400" b="0" i="0" u="none" strike="noStrike" dirty="0">
                          <a:solidFill>
                            <a:srgbClr val="000000"/>
                          </a:solidFill>
                          <a:effectLst/>
                          <a:latin typeface="Arial" panose="020B0604020202020204" pitchFamily="34" charset="0"/>
                        </a:rPr>
                        <a:t>50</a:t>
                      </a:r>
                    </a:p>
                  </a:txBody>
                  <a:tcPr marL="8273" marR="8273" marT="8273" marB="0" anchor="b">
                    <a:lnL>
                      <a:noFill/>
                    </a:lnL>
                    <a:lnR w="12700" cap="flat" cmpd="sng" algn="ctr">
                      <a:solidFill>
                        <a:srgbClr val="0070C0"/>
                      </a:solidFill>
                      <a:prstDash val="solid"/>
                      <a:round/>
                      <a:headEnd type="none" w="med" len="med"/>
                      <a:tailEnd type="none" w="med" len="med"/>
                    </a:lnR>
                    <a:lnT>
                      <a:noFill/>
                    </a:lnT>
                    <a:lnB>
                      <a:noFill/>
                    </a:lnB>
                    <a:noFill/>
                  </a:tcPr>
                </a:tc>
                <a:tc>
                  <a:txBody>
                    <a:bodyPr/>
                    <a:lstStyle/>
                    <a:p>
                      <a:pPr algn="l" fontAlgn="b"/>
                      <a:r>
                        <a:rPr lang="fr-FR" sz="1400" b="0" i="0" u="none" strike="noStrike" dirty="0">
                          <a:solidFill>
                            <a:srgbClr val="000000"/>
                          </a:solidFill>
                          <a:effectLst/>
                          <a:latin typeface="Arial" panose="020B0604020202020204" pitchFamily="34" charset="0"/>
                        </a:rPr>
                        <a:t>                70   </a:t>
                      </a:r>
                    </a:p>
                  </a:txBody>
                  <a:tcPr marL="8273" marR="8273" marT="8273" marB="0" anchor="b">
                    <a:lnL w="12700" cap="flat" cmpd="sng" algn="ctr">
                      <a:solidFill>
                        <a:srgbClr val="0070C0"/>
                      </a:solidFill>
                      <a:prstDash val="solid"/>
                      <a:round/>
                      <a:headEnd type="none" w="med" len="med"/>
                      <a:tailEnd type="none" w="med" len="med"/>
                    </a:lnL>
                    <a:lnR>
                      <a:noFill/>
                    </a:lnR>
                    <a:lnT>
                      <a:noFill/>
                    </a:lnT>
                    <a:lnB>
                      <a:noFill/>
                    </a:lnB>
                    <a:noFill/>
                  </a:tcPr>
                </a:tc>
                <a:tc>
                  <a:txBody>
                    <a:bodyPr/>
                    <a:lstStyle/>
                    <a:p>
                      <a:pPr algn="r" fontAlgn="b"/>
                      <a:r>
                        <a:rPr lang="fr-FR" sz="1000" b="0" i="1" u="none" strike="noStrike" dirty="0">
                          <a:solidFill>
                            <a:srgbClr val="000000"/>
                          </a:solidFill>
                          <a:effectLst/>
                          <a:latin typeface="Arial" panose="020B0604020202020204" pitchFamily="34" charset="0"/>
                        </a:rPr>
                        <a:t>-28,6%</a:t>
                      </a:r>
                    </a:p>
                  </a:txBody>
                  <a:tcPr marL="8273" marR="8273" marT="8273" marB="0" anchor="b">
                    <a:lnL>
                      <a:noFill/>
                    </a:lnL>
                    <a:lnR w="12700" cap="flat" cmpd="sng" algn="ctr">
                      <a:solidFill>
                        <a:srgbClr val="0070C0"/>
                      </a:solidFill>
                      <a:prstDash val="solid"/>
                      <a:round/>
                      <a:headEnd type="none" w="med" len="med"/>
                      <a:tailEnd type="none" w="med" len="med"/>
                    </a:lnR>
                    <a:lnT>
                      <a:noFill/>
                    </a:lnT>
                    <a:lnB>
                      <a:noFill/>
                    </a:lnB>
                    <a:noFill/>
                  </a:tcPr>
                </a:tc>
                <a:extLst>
                  <a:ext uri="{0D108BD9-81ED-4DB2-BD59-A6C34878D82A}">
                    <a16:rowId xmlns:a16="http://schemas.microsoft.com/office/drawing/2014/main" val="2096091963"/>
                  </a:ext>
                </a:extLst>
              </a:tr>
              <a:tr h="316671">
                <a:tc>
                  <a:txBody>
                    <a:bodyPr/>
                    <a:lstStyle/>
                    <a:p>
                      <a:pPr algn="l" fontAlgn="b"/>
                      <a:r>
                        <a:rPr lang="fr-FR" sz="1400" b="0" i="0" u="none" strike="noStrike">
                          <a:solidFill>
                            <a:srgbClr val="000000"/>
                          </a:solidFill>
                          <a:effectLst/>
                          <a:latin typeface="Arial" panose="020B0604020202020204" pitchFamily="34" charset="0"/>
                        </a:rPr>
                        <a:t>Ventes articles promo et livres</a:t>
                      </a:r>
                    </a:p>
                  </a:txBody>
                  <a:tcPr marL="8273" marR="8273" marT="8273" marB="0" anchor="b">
                    <a:lnL>
                      <a:noFill/>
                    </a:lnL>
                    <a:lnR>
                      <a:noFill/>
                    </a:lnR>
                    <a:lnT>
                      <a:noFill/>
                    </a:lnT>
                    <a:lnB>
                      <a:noFill/>
                    </a:lnB>
                    <a:noFill/>
                  </a:tcPr>
                </a:tc>
                <a:tc>
                  <a:txBody>
                    <a:bodyPr/>
                    <a:lstStyle/>
                    <a:p>
                      <a:pPr algn="ctr" fontAlgn="b"/>
                      <a:r>
                        <a:rPr lang="fr-FR" sz="1400" b="0" i="0" u="none" strike="noStrike" dirty="0">
                          <a:solidFill>
                            <a:srgbClr val="000000"/>
                          </a:solidFill>
                          <a:effectLst/>
                          <a:latin typeface="Arial" panose="020B0604020202020204" pitchFamily="34" charset="0"/>
                        </a:rPr>
                        <a:t>20</a:t>
                      </a:r>
                    </a:p>
                  </a:txBody>
                  <a:tcPr marL="8273" marR="8273" marT="8273" marB="0" anchor="b">
                    <a:lnL>
                      <a:noFill/>
                    </a:lnL>
                    <a:lnR w="12700" cap="flat" cmpd="sng" algn="ctr">
                      <a:solidFill>
                        <a:srgbClr val="0070C0"/>
                      </a:solidFill>
                      <a:prstDash val="solid"/>
                      <a:round/>
                      <a:headEnd type="none" w="med" len="med"/>
                      <a:tailEnd type="none" w="med" len="med"/>
                    </a:lnR>
                    <a:lnT>
                      <a:noFill/>
                    </a:lnT>
                    <a:lnB>
                      <a:noFill/>
                    </a:lnB>
                    <a:noFill/>
                  </a:tcPr>
                </a:tc>
                <a:tc>
                  <a:txBody>
                    <a:bodyPr/>
                    <a:lstStyle/>
                    <a:p>
                      <a:pPr algn="l" fontAlgn="b"/>
                      <a:r>
                        <a:rPr lang="fr-FR" sz="1400" b="0" i="0" u="none" strike="noStrike" dirty="0">
                          <a:solidFill>
                            <a:srgbClr val="000000"/>
                          </a:solidFill>
                          <a:effectLst/>
                          <a:latin typeface="Arial" panose="020B0604020202020204" pitchFamily="34" charset="0"/>
                        </a:rPr>
                        <a:t>                15   </a:t>
                      </a:r>
                    </a:p>
                  </a:txBody>
                  <a:tcPr marL="8273" marR="8273" marT="8273" marB="0" anchor="b">
                    <a:lnL w="12700" cap="flat" cmpd="sng" algn="ctr">
                      <a:solidFill>
                        <a:srgbClr val="0070C0"/>
                      </a:solidFill>
                      <a:prstDash val="solid"/>
                      <a:round/>
                      <a:headEnd type="none" w="med" len="med"/>
                      <a:tailEnd type="none" w="med" len="med"/>
                    </a:lnL>
                    <a:lnR>
                      <a:noFill/>
                    </a:lnR>
                    <a:lnT>
                      <a:noFill/>
                    </a:lnT>
                    <a:lnB>
                      <a:noFill/>
                    </a:lnB>
                    <a:noFill/>
                  </a:tcPr>
                </a:tc>
                <a:tc>
                  <a:txBody>
                    <a:bodyPr/>
                    <a:lstStyle/>
                    <a:p>
                      <a:pPr algn="r" fontAlgn="b"/>
                      <a:r>
                        <a:rPr lang="fr-FR" sz="1000" b="0" i="1" u="none" strike="noStrike" dirty="0">
                          <a:solidFill>
                            <a:srgbClr val="000000"/>
                          </a:solidFill>
                          <a:effectLst/>
                          <a:latin typeface="Arial" panose="020B0604020202020204" pitchFamily="34" charset="0"/>
                        </a:rPr>
                        <a:t>33,3%</a:t>
                      </a:r>
                    </a:p>
                  </a:txBody>
                  <a:tcPr marL="8273" marR="8273" marT="8273" marB="0" anchor="b">
                    <a:lnL>
                      <a:noFill/>
                    </a:lnL>
                    <a:lnR w="12700" cap="flat" cmpd="sng" algn="ctr">
                      <a:solidFill>
                        <a:srgbClr val="0070C0"/>
                      </a:solidFill>
                      <a:prstDash val="solid"/>
                      <a:round/>
                      <a:headEnd type="none" w="med" len="med"/>
                      <a:tailEnd type="none" w="med" len="med"/>
                    </a:lnR>
                    <a:lnT>
                      <a:noFill/>
                    </a:lnT>
                    <a:lnB>
                      <a:noFill/>
                    </a:lnB>
                    <a:noFill/>
                  </a:tcPr>
                </a:tc>
                <a:extLst>
                  <a:ext uri="{0D108BD9-81ED-4DB2-BD59-A6C34878D82A}">
                    <a16:rowId xmlns:a16="http://schemas.microsoft.com/office/drawing/2014/main" val="832746910"/>
                  </a:ext>
                </a:extLst>
              </a:tr>
              <a:tr h="328398">
                <a:tc>
                  <a:txBody>
                    <a:bodyPr/>
                    <a:lstStyle/>
                    <a:p>
                      <a:pPr algn="l" fontAlgn="b"/>
                      <a:r>
                        <a:rPr lang="fr-FR" sz="1400" b="0" i="0" u="none" strike="noStrike">
                          <a:solidFill>
                            <a:srgbClr val="000000"/>
                          </a:solidFill>
                          <a:effectLst/>
                          <a:latin typeface="Arial" panose="020B0604020202020204" pitchFamily="34" charset="0"/>
                        </a:rPr>
                        <a:t>Autres (yc dons KM)</a:t>
                      </a:r>
                    </a:p>
                  </a:txBody>
                  <a:tcPr marL="8273" marR="8273" marT="8273" marB="0" anchor="b">
                    <a:lnL>
                      <a:noFill/>
                    </a:lnL>
                    <a:lnR>
                      <a:noFill/>
                    </a:lnR>
                    <a:lnT>
                      <a:noFill/>
                    </a:lnT>
                    <a:lnB w="12700" cap="flat" cmpd="sng" algn="ctr">
                      <a:solidFill>
                        <a:srgbClr val="0070C0"/>
                      </a:solidFill>
                      <a:prstDash val="solid"/>
                      <a:round/>
                      <a:headEnd type="none" w="med" len="med"/>
                      <a:tailEnd type="none" w="med" len="med"/>
                    </a:lnB>
                    <a:noFill/>
                  </a:tcPr>
                </a:tc>
                <a:tc>
                  <a:txBody>
                    <a:bodyPr/>
                    <a:lstStyle/>
                    <a:p>
                      <a:pPr algn="ctr" fontAlgn="b"/>
                      <a:r>
                        <a:rPr lang="fr-FR" sz="1400" b="0" i="0" u="none" strike="noStrike" dirty="0">
                          <a:solidFill>
                            <a:srgbClr val="000000"/>
                          </a:solidFill>
                          <a:effectLst/>
                          <a:latin typeface="Arial" panose="020B0604020202020204" pitchFamily="34" charset="0"/>
                        </a:rPr>
                        <a:t>182</a:t>
                      </a:r>
                    </a:p>
                  </a:txBody>
                  <a:tcPr marL="8273" marR="8273" marT="8273" marB="0" anchor="b">
                    <a:lnL>
                      <a:noFill/>
                    </a:lnL>
                    <a:lnR w="12700" cap="flat" cmpd="sng" algn="ctr">
                      <a:solidFill>
                        <a:srgbClr val="0070C0"/>
                      </a:solidFill>
                      <a:prstDash val="solid"/>
                      <a:round/>
                      <a:headEnd type="none" w="med" len="med"/>
                      <a:tailEnd type="none" w="med" len="med"/>
                    </a:lnR>
                    <a:lnT>
                      <a:noFill/>
                    </a:lnT>
                    <a:lnB w="12700" cap="flat" cmpd="sng" algn="ctr">
                      <a:solidFill>
                        <a:srgbClr val="0070C0"/>
                      </a:solidFill>
                      <a:prstDash val="solid"/>
                      <a:round/>
                      <a:headEnd type="none" w="med" len="med"/>
                      <a:tailEnd type="none" w="med" len="med"/>
                    </a:lnB>
                    <a:noFill/>
                  </a:tcPr>
                </a:tc>
                <a:tc>
                  <a:txBody>
                    <a:bodyPr/>
                    <a:lstStyle/>
                    <a:p>
                      <a:pPr algn="l" fontAlgn="b"/>
                      <a:r>
                        <a:rPr lang="fr-FR" sz="1400" b="0" i="0" u="none" strike="noStrike" dirty="0">
                          <a:solidFill>
                            <a:srgbClr val="000000"/>
                          </a:solidFill>
                          <a:effectLst/>
                          <a:latin typeface="Arial" panose="020B0604020202020204" pitchFamily="34" charset="0"/>
                        </a:rPr>
                        <a:t>              336   </a:t>
                      </a:r>
                    </a:p>
                  </a:txBody>
                  <a:tcPr marL="8273" marR="8273" marT="8273" marB="0" anchor="b">
                    <a:lnL w="12700" cap="flat" cmpd="sng" algn="ctr">
                      <a:solidFill>
                        <a:srgbClr val="0070C0"/>
                      </a:solidFill>
                      <a:prstDash val="solid"/>
                      <a:round/>
                      <a:headEnd type="none" w="med" len="med"/>
                      <a:tailEnd type="none" w="med" len="med"/>
                    </a:lnL>
                    <a:lnR>
                      <a:noFill/>
                    </a:lnR>
                    <a:lnT>
                      <a:noFill/>
                    </a:lnT>
                    <a:lnB w="12700" cap="flat" cmpd="sng" algn="ctr">
                      <a:solidFill>
                        <a:srgbClr val="0070C0"/>
                      </a:solidFill>
                      <a:prstDash val="solid"/>
                      <a:round/>
                      <a:headEnd type="none" w="med" len="med"/>
                      <a:tailEnd type="none" w="med" len="med"/>
                    </a:lnB>
                    <a:noFill/>
                  </a:tcPr>
                </a:tc>
                <a:tc>
                  <a:txBody>
                    <a:bodyPr/>
                    <a:lstStyle/>
                    <a:p>
                      <a:pPr algn="r" fontAlgn="b"/>
                      <a:r>
                        <a:rPr lang="fr-FR" sz="1000" b="0" i="1" u="none" strike="noStrike" dirty="0">
                          <a:solidFill>
                            <a:srgbClr val="000000"/>
                          </a:solidFill>
                          <a:effectLst/>
                          <a:latin typeface="Arial" panose="020B0604020202020204" pitchFamily="34" charset="0"/>
                        </a:rPr>
                        <a:t>-45,8%</a:t>
                      </a:r>
                    </a:p>
                  </a:txBody>
                  <a:tcPr marL="8273" marR="8273" marT="8273" marB="0" anchor="b">
                    <a:lnL>
                      <a:noFill/>
                    </a:lnL>
                    <a:lnR w="12700" cap="flat" cmpd="sng" algn="ctr">
                      <a:solidFill>
                        <a:srgbClr val="0070C0"/>
                      </a:solidFill>
                      <a:prstDash val="solid"/>
                      <a:round/>
                      <a:headEnd type="none" w="med" len="med"/>
                      <a:tailEnd type="none" w="med" len="med"/>
                    </a:lnR>
                    <a:lnT>
                      <a:noFill/>
                    </a:lnT>
                    <a:lnB w="12700" cap="flat" cmpd="sng" algn="ctr">
                      <a:solidFill>
                        <a:srgbClr val="0070C0"/>
                      </a:solidFill>
                      <a:prstDash val="solid"/>
                      <a:round/>
                      <a:headEnd type="none" w="med" len="med"/>
                      <a:tailEnd type="none" w="med" len="med"/>
                    </a:lnB>
                    <a:noFill/>
                  </a:tcPr>
                </a:tc>
                <a:extLst>
                  <a:ext uri="{0D108BD9-81ED-4DB2-BD59-A6C34878D82A}">
                    <a16:rowId xmlns:a16="http://schemas.microsoft.com/office/drawing/2014/main" val="2125084018"/>
                  </a:ext>
                </a:extLst>
              </a:tr>
              <a:tr h="871595">
                <a:tc>
                  <a:txBody>
                    <a:bodyPr/>
                    <a:lstStyle/>
                    <a:p>
                      <a:pPr algn="l" fontAlgn="b"/>
                      <a:r>
                        <a:rPr lang="fr-FR" sz="1400" b="1" i="0" u="none" strike="noStrike" dirty="0">
                          <a:solidFill>
                            <a:srgbClr val="000000"/>
                          </a:solidFill>
                          <a:effectLst/>
                          <a:highlight>
                            <a:srgbClr val="EBEEF1"/>
                          </a:highlight>
                          <a:latin typeface="Arial" panose="020B0604020202020204" pitchFamily="34" charset="0"/>
                        </a:rPr>
                        <a:t>Total Produits</a:t>
                      </a:r>
                    </a:p>
                  </a:txBody>
                  <a:tcPr marL="8273" marR="8273" marT="8273" marB="0" anchor="b">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solidFill>
                      <a:srgbClr val="EBEEF1"/>
                    </a:solidFill>
                  </a:tcPr>
                </a:tc>
                <a:tc>
                  <a:txBody>
                    <a:bodyPr/>
                    <a:lstStyle/>
                    <a:p>
                      <a:pPr algn="ctr" fontAlgn="b"/>
                      <a:r>
                        <a:rPr lang="fr-FR" sz="1400" b="1" i="0" u="none" strike="noStrike" dirty="0">
                          <a:solidFill>
                            <a:srgbClr val="000000"/>
                          </a:solidFill>
                          <a:effectLst/>
                          <a:highlight>
                            <a:srgbClr val="EBEEF1"/>
                          </a:highlight>
                          <a:latin typeface="Arial" panose="020B0604020202020204" pitchFamily="34" charset="0"/>
                        </a:rPr>
                        <a:t>3 925</a:t>
                      </a:r>
                    </a:p>
                  </a:txBody>
                  <a:tcPr marL="8273" marR="8273" marT="8273" marB="0" anchor="b">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solidFill>
                      <a:srgbClr val="EBEEF1"/>
                    </a:solidFill>
                  </a:tcPr>
                </a:tc>
                <a:tc>
                  <a:txBody>
                    <a:bodyPr/>
                    <a:lstStyle/>
                    <a:p>
                      <a:pPr algn="l" fontAlgn="b"/>
                      <a:r>
                        <a:rPr lang="fr-FR" sz="1400" b="1" i="0" u="none" strike="noStrike" dirty="0">
                          <a:solidFill>
                            <a:srgbClr val="000000"/>
                          </a:solidFill>
                          <a:effectLst/>
                          <a:highlight>
                            <a:srgbClr val="EBEEF1"/>
                          </a:highlight>
                          <a:latin typeface="Arial" panose="020B0604020202020204" pitchFamily="34" charset="0"/>
                        </a:rPr>
                        <a:t>           3 539   </a:t>
                      </a:r>
                    </a:p>
                  </a:txBody>
                  <a:tcPr marL="8273" marR="8273" marT="8273" marB="0" anchor="b">
                    <a:lnL w="12700" cap="flat" cmpd="sng" algn="ctr">
                      <a:solidFill>
                        <a:srgbClr val="0070C0"/>
                      </a:solidFill>
                      <a:prstDash val="solid"/>
                      <a:round/>
                      <a:headEnd type="none" w="med" len="med"/>
                      <a:tailEnd type="none" w="med" len="med"/>
                    </a:lnL>
                    <a:lnR>
                      <a:noFill/>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solidFill>
                      <a:srgbClr val="EBEEF1"/>
                    </a:solidFill>
                  </a:tcPr>
                </a:tc>
                <a:tc>
                  <a:txBody>
                    <a:bodyPr/>
                    <a:lstStyle/>
                    <a:p>
                      <a:pPr algn="r" fontAlgn="b"/>
                      <a:r>
                        <a:rPr lang="fr-FR" sz="1000" b="0" i="1" u="none" strike="noStrike" dirty="0">
                          <a:solidFill>
                            <a:srgbClr val="000000"/>
                          </a:solidFill>
                          <a:effectLst/>
                          <a:highlight>
                            <a:srgbClr val="EBEEF1"/>
                          </a:highlight>
                          <a:latin typeface="Arial" panose="020B0604020202020204" pitchFamily="34" charset="0"/>
                        </a:rPr>
                        <a:t>10,9%</a:t>
                      </a:r>
                    </a:p>
                  </a:txBody>
                  <a:tcPr marL="8273" marR="8273" marT="8273" marB="0" anchor="b">
                    <a:lnL>
                      <a:noFill/>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solidFill>
                      <a:srgbClr val="EBEEF1"/>
                    </a:solidFill>
                  </a:tcPr>
                </a:tc>
                <a:extLst>
                  <a:ext uri="{0D108BD9-81ED-4DB2-BD59-A6C34878D82A}">
                    <a16:rowId xmlns:a16="http://schemas.microsoft.com/office/drawing/2014/main" val="932303407"/>
                  </a:ext>
                </a:extLst>
              </a:tr>
            </a:tbl>
          </a:graphicData>
        </a:graphic>
      </p:graphicFrame>
      <p:pic>
        <p:nvPicPr>
          <p:cNvPr id="3" name="Picture 2" descr="S:\Com_marketing\03-Charte graphique\2015 et après\LOGOS\FOND BLANC\BITMAP\INDEXE - PNG AVEC TRANSPARENCE\VERTICAL.png">
            <a:extLst>
              <a:ext uri="{FF2B5EF4-FFF2-40B4-BE49-F238E27FC236}">
                <a16:creationId xmlns:a16="http://schemas.microsoft.com/office/drawing/2014/main" id="{776C58E5-C241-AB1C-81BD-54F3BB67B17C}"/>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9512" y="332656"/>
            <a:ext cx="950707" cy="792088"/>
          </a:xfrm>
          <a:prstGeom prst="rect">
            <a:avLst/>
          </a:prstGeom>
          <a:noFill/>
          <a:extLst>
            <a:ext uri="{909E8E84-426E-40dd-AFC4-6F175D3DCCD1}">
              <a14:hiddenFill xmlns="" xmlns:a14="http://schemas.microsoft.com/office/drawing/2010/main">
                <a:solidFill>
                  <a:srgbClr val="FFFFFF"/>
                </a:solidFill>
              </a14:hiddenFill>
            </a:ext>
          </a:extLst>
        </p:spPr>
      </p:pic>
      <p:sp>
        <p:nvSpPr>
          <p:cNvPr id="5" name="Espace réservé du numéro de diapositive 7">
            <a:extLst>
              <a:ext uri="{FF2B5EF4-FFF2-40B4-BE49-F238E27FC236}">
                <a16:creationId xmlns:a16="http://schemas.microsoft.com/office/drawing/2014/main" id="{51DF227B-A28D-C2A2-8ABE-8DF336FB134D}"/>
              </a:ext>
            </a:extLst>
          </p:cNvPr>
          <p:cNvSpPr txBox="1">
            <a:spLocks/>
          </p:cNvSpPr>
          <p:nvPr/>
        </p:nvSpPr>
        <p:spPr>
          <a:xfrm>
            <a:off x="8532440" y="6491287"/>
            <a:ext cx="2133600" cy="366713"/>
          </a:xfrm>
          <a:prstGeom prst="rect">
            <a:avLst/>
          </a:prstGeom>
        </p:spPr>
        <p:txBody>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18A297-7AB6-445A-BBB7-904C709705D0}" type="slidenum">
              <a:rPr lang="fr-FR" altLang="fr-FR" smtClean="0"/>
              <a:pPr/>
              <a:t>20</a:t>
            </a:fld>
            <a:endParaRPr lang="fr-FR" altLang="fr-FR" dirty="0"/>
          </a:p>
        </p:txBody>
      </p:sp>
    </p:spTree>
    <p:extLst>
      <p:ext uri="{BB962C8B-B14F-4D97-AF65-F5344CB8AC3E}">
        <p14:creationId xmlns:p14="http://schemas.microsoft.com/office/powerpoint/2010/main" val="194718567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Box 11"/>
          <p:cNvSpPr txBox="1">
            <a:spLocks noChangeArrowheads="1"/>
          </p:cNvSpPr>
          <p:nvPr/>
        </p:nvSpPr>
        <p:spPr bwMode="auto">
          <a:xfrm>
            <a:off x="1442519" y="1142877"/>
            <a:ext cx="2339752" cy="2839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84138" indent="-84138" eaLnBrk="0" hangingPunct="0">
              <a:defRPr>
                <a:solidFill>
                  <a:schemeClr val="tx1"/>
                </a:solidFill>
                <a:latin typeface="Arial" panose="020B0604020202020204" pitchFamily="34" charset="0"/>
                <a:cs typeface="Arial" panose="020B0604020202020204" pitchFamily="34" charset="0"/>
              </a:defRPr>
            </a:lvl1pPr>
            <a:lvl2pPr eaLnBrk="0" hangingPunct="0">
              <a:defRPr>
                <a:solidFill>
                  <a:schemeClr val="tx1"/>
                </a:solidFill>
                <a:latin typeface="Arial" panose="020B0604020202020204" pitchFamily="34" charset="0"/>
                <a:cs typeface="Arial" panose="020B0604020202020204" pitchFamily="34" charset="0"/>
              </a:defRPr>
            </a:lvl2pPr>
            <a:lvl3pPr eaLnBrk="0" hangingPunct="0">
              <a:defRPr>
                <a:solidFill>
                  <a:schemeClr val="tx1"/>
                </a:solidFill>
                <a:latin typeface="Arial" panose="020B0604020202020204" pitchFamily="34" charset="0"/>
                <a:cs typeface="Arial" panose="020B0604020202020204" pitchFamily="34" charset="0"/>
              </a:defRPr>
            </a:lvl3pPr>
            <a:lvl4pPr eaLnBrk="0" hangingPunct="0">
              <a:defRPr>
                <a:solidFill>
                  <a:schemeClr val="tx1"/>
                </a:solidFill>
                <a:latin typeface="Arial" panose="020B0604020202020204" pitchFamily="34" charset="0"/>
                <a:cs typeface="Arial" panose="020B0604020202020204" pitchFamily="34" charset="0"/>
              </a:defRPr>
            </a:lvl4pPr>
            <a:lvl5pPr eaLnBrk="0" hangingPunct="0">
              <a:defRPr>
                <a:solidFill>
                  <a:schemeClr val="tx1"/>
                </a:solidFill>
                <a:latin typeface="Arial" panose="020B0604020202020204" pitchFamily="34" charset="0"/>
                <a:cs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lnSpc>
                <a:spcPct val="110000"/>
              </a:lnSpc>
              <a:buClr>
                <a:srgbClr val="E61531"/>
              </a:buClr>
              <a:buSzPct val="70000"/>
              <a:buFont typeface="Webdings" panose="05030102010509060703" pitchFamily="18" charset="2"/>
              <a:buNone/>
            </a:pPr>
            <a:r>
              <a:rPr lang="fr-FR" altLang="fr-FR" sz="1200" dirty="0">
                <a:latin typeface="Century Gothic" panose="020B0502020202020204" pitchFamily="34" charset="0"/>
              </a:rPr>
              <a:t>En  K </a:t>
            </a:r>
            <a:r>
              <a:rPr lang="fr-FR" altLang="fr-FR" sz="1200" dirty="0">
                <a:latin typeface="Calibri" panose="020F0502020204030204" pitchFamily="34" charset="0"/>
                <a:cs typeface="Calibri" panose="020F0502020204030204" pitchFamily="34" charset="0"/>
              </a:rPr>
              <a:t>euros </a:t>
            </a:r>
          </a:p>
        </p:txBody>
      </p:sp>
      <p:sp>
        <p:nvSpPr>
          <p:cNvPr id="8" name="Rectangle 15"/>
          <p:cNvSpPr txBox="1">
            <a:spLocks/>
          </p:cNvSpPr>
          <p:nvPr/>
        </p:nvSpPr>
        <p:spPr>
          <a:xfrm>
            <a:off x="1475655" y="-26988"/>
            <a:ext cx="7668345" cy="836613"/>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FR" altLang="fr-FR" sz="2800" dirty="0">
                <a:solidFill>
                  <a:srgbClr val="1B98C0"/>
                </a:solidFill>
              </a:rPr>
              <a:t>Un budget 2025 à l’équilibre précaire </a:t>
            </a:r>
          </a:p>
          <a:p>
            <a:r>
              <a:rPr lang="fr-FR" altLang="fr-FR" sz="2800" dirty="0">
                <a:solidFill>
                  <a:srgbClr val="1B98C0"/>
                </a:solidFill>
              </a:rPr>
              <a:t>plus-value sur la vente du F-OJJD de 1 072 K€</a:t>
            </a:r>
            <a:endParaRPr lang="fr-FR" altLang="fr-FR" sz="3600" dirty="0">
              <a:solidFill>
                <a:srgbClr val="1B98C0"/>
              </a:solidFill>
            </a:endParaRPr>
          </a:p>
        </p:txBody>
      </p:sp>
      <p:pic>
        <p:nvPicPr>
          <p:cNvPr id="3" name="Picture 2" descr="S:\Com_marketing\03-Charte graphique\2015 et après\LOGOS\FOND BLANC\BITMAP\INDEXE - PNG AVEC TRANSPARENCE\VERTICAL.png">
            <a:extLst>
              <a:ext uri="{FF2B5EF4-FFF2-40B4-BE49-F238E27FC236}">
                <a16:creationId xmlns:a16="http://schemas.microsoft.com/office/drawing/2014/main" id="{4F29797D-FD0D-BA56-D960-C2CA8519307C}"/>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0436" y="189615"/>
            <a:ext cx="950707" cy="792088"/>
          </a:xfrm>
          <a:prstGeom prst="rect">
            <a:avLst/>
          </a:prstGeom>
          <a:noFill/>
          <a:extLst>
            <a:ext uri="{909E8E84-426E-40dd-AFC4-6F175D3DCCD1}">
              <a14:hiddenFill xmlns="" xmlns:a14="http://schemas.microsoft.com/office/drawing/2010/main">
                <a:solidFill>
                  <a:srgbClr val="FFFFFF"/>
                </a:solidFill>
              </a14:hiddenFill>
            </a:ext>
          </a:extLst>
        </p:spPr>
      </p:pic>
      <p:graphicFrame>
        <p:nvGraphicFramePr>
          <p:cNvPr id="5" name="Tableau 4">
            <a:extLst>
              <a:ext uri="{FF2B5EF4-FFF2-40B4-BE49-F238E27FC236}">
                <a16:creationId xmlns:a16="http://schemas.microsoft.com/office/drawing/2014/main" id="{9F73AC1E-0819-FE38-72DC-1E8B49A23339}"/>
              </a:ext>
            </a:extLst>
          </p:cNvPr>
          <p:cNvGraphicFramePr>
            <a:graphicFrameLocks noGrp="1"/>
          </p:cNvGraphicFramePr>
          <p:nvPr>
            <p:extLst>
              <p:ext uri="{D42A27DB-BD31-4B8C-83A1-F6EECF244321}">
                <p14:modId xmlns:p14="http://schemas.microsoft.com/office/powerpoint/2010/main" val="2052762093"/>
              </p:ext>
            </p:extLst>
          </p:nvPr>
        </p:nvGraphicFramePr>
        <p:xfrm>
          <a:off x="1442519" y="1639054"/>
          <a:ext cx="6510974" cy="4192998"/>
        </p:xfrm>
        <a:graphic>
          <a:graphicData uri="http://schemas.openxmlformats.org/drawingml/2006/table">
            <a:tbl>
              <a:tblPr/>
              <a:tblGrid>
                <a:gridCol w="2870047">
                  <a:extLst>
                    <a:ext uri="{9D8B030D-6E8A-4147-A177-3AD203B41FA5}">
                      <a16:colId xmlns:a16="http://schemas.microsoft.com/office/drawing/2014/main" val="3471289314"/>
                    </a:ext>
                  </a:extLst>
                </a:gridCol>
                <a:gridCol w="1375725">
                  <a:extLst>
                    <a:ext uri="{9D8B030D-6E8A-4147-A177-3AD203B41FA5}">
                      <a16:colId xmlns:a16="http://schemas.microsoft.com/office/drawing/2014/main" val="3005243641"/>
                    </a:ext>
                  </a:extLst>
                </a:gridCol>
                <a:gridCol w="1375725">
                  <a:extLst>
                    <a:ext uri="{9D8B030D-6E8A-4147-A177-3AD203B41FA5}">
                      <a16:colId xmlns:a16="http://schemas.microsoft.com/office/drawing/2014/main" val="1939016440"/>
                    </a:ext>
                  </a:extLst>
                </a:gridCol>
                <a:gridCol w="889477">
                  <a:extLst>
                    <a:ext uri="{9D8B030D-6E8A-4147-A177-3AD203B41FA5}">
                      <a16:colId xmlns:a16="http://schemas.microsoft.com/office/drawing/2014/main" val="782095933"/>
                    </a:ext>
                  </a:extLst>
                </a:gridCol>
              </a:tblGrid>
              <a:tr h="280482">
                <a:tc>
                  <a:txBody>
                    <a:bodyPr/>
                    <a:lstStyle/>
                    <a:p>
                      <a:pPr algn="ctr" rtl="0" fontAlgn="ctr"/>
                      <a:r>
                        <a:rPr lang="fr-FR" sz="1700" b="0" i="0" u="none" strike="noStrike">
                          <a:solidFill>
                            <a:srgbClr val="000000"/>
                          </a:solidFill>
                          <a:effectLst/>
                          <a:latin typeface="Calibri" panose="020F0502020204030204" pitchFamily="34" charset="0"/>
                        </a:rPr>
                        <a:t>K€</a:t>
                      </a:r>
                    </a:p>
                  </a:txBody>
                  <a:tcPr marL="4448" marR="4448" marT="444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noFill/>
                  </a:tcPr>
                </a:tc>
                <a:tc>
                  <a:txBody>
                    <a:bodyPr/>
                    <a:lstStyle/>
                    <a:p>
                      <a:pPr algn="ctr" rtl="0" fontAlgn="ctr"/>
                      <a:r>
                        <a:rPr lang="fr-FR" sz="1700" b="1" i="0" u="none" strike="noStrike" dirty="0">
                          <a:solidFill>
                            <a:srgbClr val="000000"/>
                          </a:solidFill>
                          <a:effectLst/>
                          <a:latin typeface="Calibri" panose="020F0502020204030204" pitchFamily="34" charset="0"/>
                        </a:rPr>
                        <a:t> B 2025</a:t>
                      </a:r>
                    </a:p>
                  </a:txBody>
                  <a:tcPr marL="4448" marR="4448" marT="444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fr-FR" sz="1700" b="1" i="0" u="none" strike="noStrike" dirty="0">
                          <a:solidFill>
                            <a:srgbClr val="000000"/>
                          </a:solidFill>
                          <a:effectLst/>
                          <a:latin typeface="Calibri" panose="020F0502020204030204" pitchFamily="34" charset="0"/>
                        </a:rPr>
                        <a:t>2024</a:t>
                      </a:r>
                    </a:p>
                  </a:txBody>
                  <a:tcPr marL="4448" marR="4448" marT="444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fr-FR" sz="1500" b="1" i="1" u="none" strike="noStrike" dirty="0">
                          <a:solidFill>
                            <a:srgbClr val="000000"/>
                          </a:solidFill>
                          <a:effectLst/>
                          <a:latin typeface="Calibri" panose="020F0502020204030204" pitchFamily="34" charset="0"/>
                        </a:rPr>
                        <a:t>%25/24</a:t>
                      </a:r>
                    </a:p>
                  </a:txBody>
                  <a:tcPr marL="4448" marR="4448" marT="444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145110301"/>
                  </a:ext>
                </a:extLst>
              </a:tr>
              <a:tr h="275738">
                <a:tc>
                  <a:txBody>
                    <a:bodyPr/>
                    <a:lstStyle/>
                    <a:p>
                      <a:pPr algn="ctr" rtl="0" fontAlgn="ctr"/>
                      <a:r>
                        <a:rPr lang="fr-FR" sz="1700" b="0" i="0" u="none" strike="noStrike">
                          <a:solidFill>
                            <a:srgbClr val="000000"/>
                          </a:solidFill>
                          <a:effectLst/>
                          <a:latin typeface="Calibri" panose="020F0502020204030204" pitchFamily="34" charset="0"/>
                        </a:rPr>
                        <a:t> </a:t>
                      </a:r>
                    </a:p>
                  </a:txBody>
                  <a:tcPr marL="4448" marR="4448" marT="444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algn="ctr" rtl="0" fontAlgn="ctr"/>
                      <a:r>
                        <a:rPr lang="fr-FR" sz="1700" b="1" i="0" u="none" strike="noStrike">
                          <a:solidFill>
                            <a:srgbClr val="000000"/>
                          </a:solidFill>
                          <a:effectLst/>
                          <a:latin typeface="Calibri" panose="020F0502020204030204" pitchFamily="34" charset="0"/>
                        </a:rPr>
                        <a:t> </a:t>
                      </a:r>
                    </a:p>
                  </a:txBody>
                  <a:tcPr marL="4448" marR="4448" marT="444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noFill/>
                  </a:tcPr>
                </a:tc>
                <a:tc>
                  <a:txBody>
                    <a:bodyPr/>
                    <a:lstStyle/>
                    <a:p>
                      <a:pPr algn="ctr" rtl="0" fontAlgn="ctr"/>
                      <a:r>
                        <a:rPr lang="fr-FR" sz="1700" b="1" i="0" u="none" strike="noStrike">
                          <a:solidFill>
                            <a:srgbClr val="000000"/>
                          </a:solidFill>
                          <a:effectLst/>
                          <a:latin typeface="Calibri" panose="020F0502020204030204" pitchFamily="34" charset="0"/>
                        </a:rPr>
                        <a:t> </a:t>
                      </a:r>
                    </a:p>
                  </a:txBody>
                  <a:tcPr marL="4448" marR="4448" marT="444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noFill/>
                  </a:tcPr>
                </a:tc>
                <a:tc>
                  <a:txBody>
                    <a:bodyPr/>
                    <a:lstStyle/>
                    <a:p>
                      <a:pPr algn="ctr" rtl="0" fontAlgn="ctr"/>
                      <a:r>
                        <a:rPr lang="fr-FR" sz="1500" b="1" i="1" u="none" strike="noStrike">
                          <a:solidFill>
                            <a:srgbClr val="000000"/>
                          </a:solidFill>
                          <a:effectLst/>
                          <a:latin typeface="Calibri" panose="020F0502020204030204" pitchFamily="34" charset="0"/>
                        </a:rPr>
                        <a:t> </a:t>
                      </a:r>
                    </a:p>
                  </a:txBody>
                  <a:tcPr marL="4448" marR="4448" marT="444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3031738003"/>
                  </a:ext>
                </a:extLst>
              </a:tr>
              <a:tr h="280482">
                <a:tc>
                  <a:txBody>
                    <a:bodyPr/>
                    <a:lstStyle/>
                    <a:p>
                      <a:pPr algn="l" rtl="0" fontAlgn="ctr"/>
                      <a:r>
                        <a:rPr lang="fr-FR" sz="1700" b="0" i="0" u="none" strike="noStrike">
                          <a:solidFill>
                            <a:srgbClr val="000000"/>
                          </a:solidFill>
                          <a:effectLst/>
                          <a:latin typeface="Calibri" panose="020F0502020204030204" pitchFamily="34" charset="0"/>
                        </a:rPr>
                        <a:t>Produits</a:t>
                      </a:r>
                    </a:p>
                  </a:txBody>
                  <a:tcPr marL="4448" marR="4448" marT="444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noFill/>
                  </a:tcPr>
                </a:tc>
                <a:tc>
                  <a:txBody>
                    <a:bodyPr/>
                    <a:lstStyle/>
                    <a:p>
                      <a:pPr algn="l" rtl="0" fontAlgn="ctr"/>
                      <a:r>
                        <a:rPr lang="fr-FR" sz="1700" b="0" i="0" u="none" strike="noStrike" dirty="0">
                          <a:solidFill>
                            <a:srgbClr val="000000"/>
                          </a:solidFill>
                          <a:effectLst/>
                          <a:latin typeface="Calibri" panose="020F0502020204030204" pitchFamily="34" charset="0"/>
                        </a:rPr>
                        <a:t>              3 925</a:t>
                      </a:r>
                    </a:p>
                  </a:txBody>
                  <a:tcPr marL="93396" marR="4448" marT="444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noFill/>
                  </a:tcPr>
                </a:tc>
                <a:tc>
                  <a:txBody>
                    <a:bodyPr/>
                    <a:lstStyle/>
                    <a:p>
                      <a:pPr algn="l" rtl="0" fontAlgn="ctr"/>
                      <a:r>
                        <a:rPr lang="fr-FR" sz="1700" b="0" i="0" u="none" strike="noStrike" dirty="0">
                          <a:solidFill>
                            <a:srgbClr val="000000"/>
                          </a:solidFill>
                          <a:effectLst/>
                          <a:latin typeface="Calibri" panose="020F0502020204030204" pitchFamily="34" charset="0"/>
                        </a:rPr>
                        <a:t>              3 539 </a:t>
                      </a:r>
                    </a:p>
                  </a:txBody>
                  <a:tcPr marL="93396" marR="4448" marT="444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noFill/>
                  </a:tcPr>
                </a:tc>
                <a:tc>
                  <a:txBody>
                    <a:bodyPr/>
                    <a:lstStyle/>
                    <a:p>
                      <a:pPr algn="ctr" rtl="0" fontAlgn="ctr"/>
                      <a:r>
                        <a:rPr lang="fr-FR" sz="1300" b="0" i="1" u="none" strike="noStrike">
                          <a:solidFill>
                            <a:srgbClr val="000000"/>
                          </a:solidFill>
                          <a:effectLst/>
                          <a:latin typeface="Calibri" panose="020F0502020204030204" pitchFamily="34" charset="0"/>
                        </a:rPr>
                        <a:t>10,9%</a:t>
                      </a:r>
                      <a:endParaRPr lang="fr-FR" sz="1300" b="0" i="1" u="none" strike="noStrike" dirty="0">
                        <a:solidFill>
                          <a:srgbClr val="000000"/>
                        </a:solidFill>
                        <a:effectLst/>
                        <a:latin typeface="Calibri" panose="020F0502020204030204" pitchFamily="34" charset="0"/>
                      </a:endParaRPr>
                    </a:p>
                  </a:txBody>
                  <a:tcPr marL="4448" marR="4448" marT="444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724714352"/>
                  </a:ext>
                </a:extLst>
              </a:tr>
              <a:tr h="280482">
                <a:tc>
                  <a:txBody>
                    <a:bodyPr/>
                    <a:lstStyle/>
                    <a:p>
                      <a:pPr algn="l" rtl="0" fontAlgn="ctr"/>
                      <a:r>
                        <a:rPr lang="fr-FR" sz="1700" b="0" i="0" u="none" strike="noStrike">
                          <a:solidFill>
                            <a:srgbClr val="000000"/>
                          </a:solidFill>
                          <a:effectLst/>
                          <a:latin typeface="Calibri" panose="020F0502020204030204" pitchFamily="34" charset="0"/>
                        </a:rPr>
                        <a:t>Charges</a:t>
                      </a:r>
                    </a:p>
                  </a:txBody>
                  <a:tcPr marL="4448" marR="4448" marT="444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rtl="0" fontAlgn="ctr"/>
                      <a:r>
                        <a:rPr lang="fr-FR" sz="1700" b="0" i="0" u="none" strike="noStrike" dirty="0">
                          <a:solidFill>
                            <a:srgbClr val="000000"/>
                          </a:solidFill>
                          <a:effectLst/>
                          <a:latin typeface="Calibri" panose="020F0502020204030204" pitchFamily="34" charset="0"/>
                        </a:rPr>
                        <a:t>                3 915 </a:t>
                      </a:r>
                    </a:p>
                  </a:txBody>
                  <a:tcPr marL="4448" marR="4448" marT="444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rtl="0" fontAlgn="ctr"/>
                      <a:r>
                        <a:rPr lang="fr-FR" sz="1700" b="0" i="0" u="none" strike="noStrike" dirty="0">
                          <a:solidFill>
                            <a:srgbClr val="000000"/>
                          </a:solidFill>
                          <a:effectLst/>
                          <a:latin typeface="Calibri" panose="020F0502020204030204" pitchFamily="34" charset="0"/>
                        </a:rPr>
                        <a:t>                3 976 </a:t>
                      </a:r>
                    </a:p>
                  </a:txBody>
                  <a:tcPr marL="4448" marR="4448" marT="444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fr-FR" sz="1300" b="0" i="0" u="none" strike="noStrike">
                          <a:solidFill>
                            <a:srgbClr val="000000"/>
                          </a:solidFill>
                          <a:effectLst/>
                          <a:latin typeface="Calibri" panose="020F0502020204030204" pitchFamily="34" charset="0"/>
                        </a:rPr>
                        <a:t>-3%</a:t>
                      </a:r>
                    </a:p>
                  </a:txBody>
                  <a:tcPr marL="4448" marR="4448" marT="444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32149309"/>
                  </a:ext>
                </a:extLst>
              </a:tr>
              <a:tr h="280482">
                <a:tc>
                  <a:txBody>
                    <a:bodyPr/>
                    <a:lstStyle/>
                    <a:p>
                      <a:pPr algn="l" rtl="0" fontAlgn="ctr"/>
                      <a:r>
                        <a:rPr lang="fr-FR" sz="1700" b="1" i="0" u="none" strike="noStrike" dirty="0">
                          <a:solidFill>
                            <a:srgbClr val="000000"/>
                          </a:solidFill>
                          <a:effectLst/>
                          <a:highlight>
                            <a:srgbClr val="DCE6F2"/>
                          </a:highlight>
                          <a:latin typeface="Calibri" panose="020F0502020204030204" pitchFamily="34" charset="0"/>
                        </a:rPr>
                        <a:t>Résultat d’exploitation</a:t>
                      </a:r>
                    </a:p>
                  </a:txBody>
                  <a:tcPr marL="4448" marR="4448" marT="444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2"/>
                    </a:solidFill>
                  </a:tcPr>
                </a:tc>
                <a:tc>
                  <a:txBody>
                    <a:bodyPr/>
                    <a:lstStyle/>
                    <a:p>
                      <a:pPr algn="l" rtl="0" fontAlgn="ctr"/>
                      <a:r>
                        <a:rPr lang="fr-FR" sz="1700" b="1" i="0" u="none" strike="noStrike" dirty="0">
                          <a:solidFill>
                            <a:srgbClr val="000000"/>
                          </a:solidFill>
                          <a:effectLst/>
                          <a:highlight>
                            <a:srgbClr val="DCE6F2"/>
                          </a:highlight>
                          <a:latin typeface="Calibri" panose="020F0502020204030204" pitchFamily="34" charset="0"/>
                        </a:rPr>
                        <a:t>                     10 </a:t>
                      </a:r>
                    </a:p>
                  </a:txBody>
                  <a:tcPr marL="4448" marR="4448" marT="444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2"/>
                    </a:solidFill>
                  </a:tcPr>
                </a:tc>
                <a:tc>
                  <a:txBody>
                    <a:bodyPr/>
                    <a:lstStyle/>
                    <a:p>
                      <a:pPr algn="l" rtl="0" fontAlgn="ctr"/>
                      <a:r>
                        <a:rPr lang="fr-FR" sz="1700" b="1" i="0" u="none" strike="noStrike" dirty="0">
                          <a:solidFill>
                            <a:srgbClr val="000000"/>
                          </a:solidFill>
                          <a:effectLst/>
                          <a:highlight>
                            <a:srgbClr val="DCE6F2"/>
                          </a:highlight>
                          <a:latin typeface="Calibri" panose="020F0502020204030204" pitchFamily="34" charset="0"/>
                        </a:rPr>
                        <a:t>-                  437 </a:t>
                      </a:r>
                    </a:p>
                  </a:txBody>
                  <a:tcPr marL="4448" marR="4448" marT="444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2"/>
                    </a:solidFill>
                  </a:tcPr>
                </a:tc>
                <a:tc>
                  <a:txBody>
                    <a:bodyPr/>
                    <a:lstStyle/>
                    <a:p>
                      <a:pPr algn="ctr" rtl="0" fontAlgn="ctr"/>
                      <a:r>
                        <a:rPr lang="fr-FR" sz="1300" b="1" i="0" u="none" strike="noStrike">
                          <a:solidFill>
                            <a:srgbClr val="000000"/>
                          </a:solidFill>
                          <a:effectLst/>
                          <a:highlight>
                            <a:srgbClr val="DCE6F2"/>
                          </a:highlight>
                          <a:latin typeface="Calibri" panose="020F0502020204030204" pitchFamily="34" charset="0"/>
                        </a:rPr>
                        <a:t>30%</a:t>
                      </a:r>
                    </a:p>
                  </a:txBody>
                  <a:tcPr marL="4448" marR="4448" marT="444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2"/>
                    </a:solidFill>
                  </a:tcPr>
                </a:tc>
                <a:extLst>
                  <a:ext uri="{0D108BD9-81ED-4DB2-BD59-A6C34878D82A}">
                    <a16:rowId xmlns:a16="http://schemas.microsoft.com/office/drawing/2014/main" val="313944393"/>
                  </a:ext>
                </a:extLst>
              </a:tr>
              <a:tr h="280482">
                <a:tc>
                  <a:txBody>
                    <a:bodyPr/>
                    <a:lstStyle/>
                    <a:p>
                      <a:pPr algn="l" rtl="0" fontAlgn="ctr"/>
                      <a:r>
                        <a:rPr lang="fr-FR" sz="1700" b="0" i="0" u="none" strike="noStrike">
                          <a:solidFill>
                            <a:srgbClr val="000000"/>
                          </a:solidFill>
                          <a:effectLst/>
                          <a:latin typeface="Calibri" panose="020F0502020204030204" pitchFamily="34" charset="0"/>
                        </a:rPr>
                        <a:t>Résultat financier</a:t>
                      </a:r>
                    </a:p>
                  </a:txBody>
                  <a:tcPr marL="4448" marR="4448" marT="444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rtl="0" fontAlgn="ctr"/>
                      <a:r>
                        <a:rPr lang="fr-FR" sz="1700" b="0" i="0" u="none" strike="noStrike" dirty="0">
                          <a:solidFill>
                            <a:srgbClr val="000000"/>
                          </a:solidFill>
                          <a:effectLst/>
                          <a:latin typeface="Calibri" panose="020F0502020204030204" pitchFamily="34" charset="0"/>
                        </a:rPr>
                        <a:t>                      </a:t>
                      </a:r>
                    </a:p>
                  </a:txBody>
                  <a:tcPr marL="4448" marR="4448" marT="444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rtl="0" fontAlgn="ctr"/>
                      <a:r>
                        <a:rPr lang="fr-FR" sz="1700" b="0" i="0" u="none" strike="noStrike" dirty="0">
                          <a:solidFill>
                            <a:srgbClr val="000000"/>
                          </a:solidFill>
                          <a:effectLst/>
                          <a:latin typeface="Calibri" panose="020F0502020204030204" pitchFamily="34" charset="0"/>
                        </a:rPr>
                        <a:t>                     73 </a:t>
                      </a:r>
                    </a:p>
                  </a:txBody>
                  <a:tcPr marL="4448" marR="4448" marT="444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fr-FR" sz="1300" b="0" i="0" u="none" strike="noStrike">
                          <a:solidFill>
                            <a:srgbClr val="000000"/>
                          </a:solidFill>
                          <a:effectLst/>
                          <a:latin typeface="Calibri" panose="020F0502020204030204" pitchFamily="34" charset="0"/>
                        </a:rPr>
                        <a:t>-87%</a:t>
                      </a:r>
                    </a:p>
                  </a:txBody>
                  <a:tcPr marL="4448" marR="4448" marT="444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115548439"/>
                  </a:ext>
                </a:extLst>
              </a:tr>
              <a:tr h="280482">
                <a:tc>
                  <a:txBody>
                    <a:bodyPr/>
                    <a:lstStyle/>
                    <a:p>
                      <a:pPr algn="l" rtl="0" fontAlgn="ctr"/>
                      <a:r>
                        <a:rPr lang="fr-FR" sz="1700" b="1" i="0" u="none" strike="noStrike">
                          <a:solidFill>
                            <a:srgbClr val="000000"/>
                          </a:solidFill>
                          <a:effectLst/>
                          <a:highlight>
                            <a:srgbClr val="DCE6F2"/>
                          </a:highlight>
                          <a:latin typeface="Calibri" panose="020F0502020204030204" pitchFamily="34" charset="0"/>
                        </a:rPr>
                        <a:t>Résultat courant</a:t>
                      </a:r>
                    </a:p>
                  </a:txBody>
                  <a:tcPr marL="4448" marR="4448" marT="444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2"/>
                    </a:solidFill>
                  </a:tcPr>
                </a:tc>
                <a:tc>
                  <a:txBody>
                    <a:bodyPr/>
                    <a:lstStyle/>
                    <a:p>
                      <a:pPr algn="l" rtl="0" fontAlgn="ctr"/>
                      <a:r>
                        <a:rPr lang="fr-FR" sz="1700" b="1" i="0" u="none" strike="noStrike" dirty="0">
                          <a:solidFill>
                            <a:srgbClr val="000000"/>
                          </a:solidFill>
                          <a:effectLst/>
                          <a:highlight>
                            <a:srgbClr val="DCE6F2"/>
                          </a:highlight>
                          <a:latin typeface="Calibri" panose="020F0502020204030204" pitchFamily="34" charset="0"/>
                        </a:rPr>
                        <a:t>                     10 </a:t>
                      </a:r>
                    </a:p>
                  </a:txBody>
                  <a:tcPr marL="4448" marR="4448" marT="444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2"/>
                    </a:solidFill>
                  </a:tcPr>
                </a:tc>
                <a:tc>
                  <a:txBody>
                    <a:bodyPr/>
                    <a:lstStyle/>
                    <a:p>
                      <a:pPr algn="l" rtl="0" fontAlgn="ctr"/>
                      <a:r>
                        <a:rPr lang="fr-FR" sz="1700" b="1" i="0" u="none" strike="noStrike" dirty="0">
                          <a:solidFill>
                            <a:srgbClr val="000000"/>
                          </a:solidFill>
                          <a:effectLst/>
                          <a:highlight>
                            <a:srgbClr val="DCE6F2"/>
                          </a:highlight>
                          <a:latin typeface="Calibri" panose="020F0502020204030204" pitchFamily="34" charset="0"/>
                        </a:rPr>
                        <a:t>-                  363 </a:t>
                      </a:r>
                    </a:p>
                  </a:txBody>
                  <a:tcPr marL="4448" marR="4448" marT="444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2"/>
                    </a:solidFill>
                  </a:tcPr>
                </a:tc>
                <a:tc>
                  <a:txBody>
                    <a:bodyPr/>
                    <a:lstStyle/>
                    <a:p>
                      <a:pPr algn="ctr" rtl="0" fontAlgn="ctr"/>
                      <a:r>
                        <a:rPr lang="fr-FR" sz="1300" b="1" i="0" u="none" strike="noStrike">
                          <a:solidFill>
                            <a:srgbClr val="000000"/>
                          </a:solidFill>
                          <a:effectLst/>
                          <a:highlight>
                            <a:srgbClr val="DCE6F2"/>
                          </a:highlight>
                          <a:latin typeface="Calibri" panose="020F0502020204030204" pitchFamily="34" charset="0"/>
                        </a:rPr>
                        <a:t>55%</a:t>
                      </a:r>
                    </a:p>
                  </a:txBody>
                  <a:tcPr marL="4448" marR="4448" marT="444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2"/>
                    </a:solidFill>
                  </a:tcPr>
                </a:tc>
                <a:extLst>
                  <a:ext uri="{0D108BD9-81ED-4DB2-BD59-A6C34878D82A}">
                    <a16:rowId xmlns:a16="http://schemas.microsoft.com/office/drawing/2014/main" val="714575686"/>
                  </a:ext>
                </a:extLst>
              </a:tr>
              <a:tr h="280482">
                <a:tc>
                  <a:txBody>
                    <a:bodyPr/>
                    <a:lstStyle/>
                    <a:p>
                      <a:pPr algn="l" rtl="0" fontAlgn="ctr"/>
                      <a:r>
                        <a:rPr lang="fr-FR" sz="1700" b="0" i="0" u="none" strike="noStrike">
                          <a:solidFill>
                            <a:srgbClr val="000000"/>
                          </a:solidFill>
                          <a:effectLst/>
                          <a:latin typeface="Calibri" panose="020F0502020204030204" pitchFamily="34" charset="0"/>
                        </a:rPr>
                        <a:t>Résultat exceptionnel</a:t>
                      </a:r>
                    </a:p>
                  </a:txBody>
                  <a:tcPr marL="4448" marR="4448" marT="444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rtl="0" fontAlgn="ctr"/>
                      <a:r>
                        <a:rPr lang="fr-FR" sz="1700" b="0" i="0" u="none" strike="noStrike" dirty="0">
                          <a:solidFill>
                            <a:srgbClr val="000000"/>
                          </a:solidFill>
                          <a:effectLst/>
                          <a:latin typeface="Calibri" panose="020F0502020204030204" pitchFamily="34" charset="0"/>
                        </a:rPr>
                        <a:t>                 1 072</a:t>
                      </a:r>
                    </a:p>
                  </a:txBody>
                  <a:tcPr marL="4448" marR="4448" marT="444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rtl="0" fontAlgn="ctr"/>
                      <a:r>
                        <a:rPr lang="fr-FR" sz="1700" b="0" i="0" u="none" strike="noStrike" dirty="0">
                          <a:solidFill>
                            <a:srgbClr val="000000"/>
                          </a:solidFill>
                          <a:effectLst/>
                          <a:latin typeface="Calibri" panose="020F0502020204030204" pitchFamily="34" charset="0"/>
                        </a:rPr>
                        <a:t>-                    13 </a:t>
                      </a:r>
                    </a:p>
                  </a:txBody>
                  <a:tcPr marL="4448" marR="4448" marT="444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fr-FR" sz="1300" b="0" i="0" u="none" strike="noStrike">
                          <a:solidFill>
                            <a:srgbClr val="000000"/>
                          </a:solidFill>
                          <a:effectLst/>
                          <a:latin typeface="Calibri" panose="020F0502020204030204" pitchFamily="34" charset="0"/>
                        </a:rPr>
                        <a:t>NS</a:t>
                      </a:r>
                    </a:p>
                  </a:txBody>
                  <a:tcPr marL="4448" marR="4448" marT="444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390189658"/>
                  </a:ext>
                </a:extLst>
              </a:tr>
              <a:tr h="556220">
                <a:tc>
                  <a:txBody>
                    <a:bodyPr/>
                    <a:lstStyle/>
                    <a:p>
                      <a:pPr algn="l" rtl="0" fontAlgn="ctr"/>
                      <a:r>
                        <a:rPr lang="fr-FR" sz="1700" b="0" i="0" u="none" strike="noStrike">
                          <a:solidFill>
                            <a:srgbClr val="000000"/>
                          </a:solidFill>
                          <a:effectLst/>
                          <a:latin typeface="Calibri" panose="020F0502020204030204" pitchFamily="34" charset="0"/>
                        </a:rPr>
                        <a:t>Report / ( Utilisations) Fonds Dédiés</a:t>
                      </a:r>
                    </a:p>
                  </a:txBody>
                  <a:tcPr marL="4448" marR="4448" marT="444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rtl="0" fontAlgn="ctr"/>
                      <a:r>
                        <a:rPr lang="fr-FR" sz="1700" b="0" i="0" u="none" strike="noStrike">
                          <a:solidFill>
                            <a:srgbClr val="000000"/>
                          </a:solidFill>
                          <a:effectLst/>
                          <a:latin typeface="Calibri" panose="020F0502020204030204" pitchFamily="34" charset="0"/>
                        </a:rPr>
                        <a:t>                      -   </a:t>
                      </a:r>
                    </a:p>
                  </a:txBody>
                  <a:tcPr marL="4448" marR="4448" marT="444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rtl="0" fontAlgn="ctr"/>
                      <a:r>
                        <a:rPr lang="fr-FR" sz="1700" b="0" i="0" u="none" strike="noStrike" dirty="0">
                          <a:solidFill>
                            <a:srgbClr val="000000"/>
                          </a:solidFill>
                          <a:effectLst/>
                          <a:latin typeface="Calibri" panose="020F0502020204030204" pitchFamily="34" charset="0"/>
                        </a:rPr>
                        <a:t>-                    58 </a:t>
                      </a:r>
                    </a:p>
                  </a:txBody>
                  <a:tcPr marL="4448" marR="4448" marT="444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fr-FR" sz="1300" b="0" i="0" u="none" strike="noStrike" dirty="0">
                          <a:solidFill>
                            <a:srgbClr val="000000"/>
                          </a:solidFill>
                          <a:effectLst/>
                          <a:latin typeface="Calibri" panose="020F0502020204030204" pitchFamily="34" charset="0"/>
                        </a:rPr>
                        <a:t>NS</a:t>
                      </a:r>
                    </a:p>
                  </a:txBody>
                  <a:tcPr marL="4448" marR="4448" marT="444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76585376"/>
                  </a:ext>
                </a:extLst>
              </a:tr>
              <a:tr h="280482">
                <a:tc>
                  <a:txBody>
                    <a:bodyPr/>
                    <a:lstStyle/>
                    <a:p>
                      <a:pPr algn="l" rtl="0" fontAlgn="ctr"/>
                      <a:r>
                        <a:rPr lang="fr-FR" sz="1700" b="1" i="0" u="none" strike="noStrike">
                          <a:solidFill>
                            <a:srgbClr val="000000"/>
                          </a:solidFill>
                          <a:effectLst/>
                          <a:highlight>
                            <a:srgbClr val="DCE6F2"/>
                          </a:highlight>
                          <a:latin typeface="Calibri" panose="020F0502020204030204" pitchFamily="34" charset="0"/>
                        </a:rPr>
                        <a:t>Excédent/déficit</a:t>
                      </a:r>
                    </a:p>
                  </a:txBody>
                  <a:tcPr marL="4448" marR="4448" marT="444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2"/>
                    </a:solidFill>
                  </a:tcPr>
                </a:tc>
                <a:tc>
                  <a:txBody>
                    <a:bodyPr/>
                    <a:lstStyle/>
                    <a:p>
                      <a:pPr algn="l" rtl="0" fontAlgn="ctr"/>
                      <a:r>
                        <a:rPr lang="fr-FR" sz="1700" b="1" i="0" u="none" strike="noStrike" dirty="0">
                          <a:solidFill>
                            <a:srgbClr val="000000"/>
                          </a:solidFill>
                          <a:effectLst/>
                          <a:highlight>
                            <a:srgbClr val="DCE6F2"/>
                          </a:highlight>
                          <a:latin typeface="Calibri" panose="020F0502020204030204" pitchFamily="34" charset="0"/>
                        </a:rPr>
                        <a:t>                 1 082 </a:t>
                      </a:r>
                    </a:p>
                  </a:txBody>
                  <a:tcPr marL="4448" marR="4448" marT="444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2"/>
                    </a:solidFill>
                  </a:tcPr>
                </a:tc>
                <a:tc>
                  <a:txBody>
                    <a:bodyPr/>
                    <a:lstStyle/>
                    <a:p>
                      <a:pPr algn="l" rtl="0" fontAlgn="ctr"/>
                      <a:r>
                        <a:rPr lang="fr-FR" sz="1700" b="1" i="0" u="none" strike="noStrike" dirty="0">
                          <a:solidFill>
                            <a:srgbClr val="000000"/>
                          </a:solidFill>
                          <a:effectLst/>
                          <a:highlight>
                            <a:srgbClr val="DCE6F2"/>
                          </a:highlight>
                          <a:latin typeface="Calibri" panose="020F0502020204030204" pitchFamily="34" charset="0"/>
                        </a:rPr>
                        <a:t>-                   408  </a:t>
                      </a:r>
                    </a:p>
                  </a:txBody>
                  <a:tcPr marL="4448" marR="4448" marT="444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2"/>
                    </a:solidFill>
                  </a:tcPr>
                </a:tc>
                <a:tc>
                  <a:txBody>
                    <a:bodyPr/>
                    <a:lstStyle/>
                    <a:p>
                      <a:pPr algn="ctr" rtl="0" fontAlgn="ctr"/>
                      <a:r>
                        <a:rPr lang="fr-FR" sz="1300" b="1" i="0" u="none" strike="noStrike">
                          <a:solidFill>
                            <a:srgbClr val="000000"/>
                          </a:solidFill>
                          <a:effectLst/>
                          <a:highlight>
                            <a:srgbClr val="DCE6F2"/>
                          </a:highlight>
                          <a:latin typeface="Calibri" panose="020F0502020204030204" pitchFamily="34" charset="0"/>
                        </a:rPr>
                        <a:t>-117%</a:t>
                      </a:r>
                    </a:p>
                  </a:txBody>
                  <a:tcPr marL="4448" marR="4448" marT="444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2"/>
                    </a:solidFill>
                  </a:tcPr>
                </a:tc>
                <a:extLst>
                  <a:ext uri="{0D108BD9-81ED-4DB2-BD59-A6C34878D82A}">
                    <a16:rowId xmlns:a16="http://schemas.microsoft.com/office/drawing/2014/main" val="801999839"/>
                  </a:ext>
                </a:extLst>
              </a:tr>
              <a:tr h="280482">
                <a:tc>
                  <a:txBody>
                    <a:bodyPr/>
                    <a:lstStyle/>
                    <a:p>
                      <a:pPr algn="l" rtl="0" fontAlgn="ctr"/>
                      <a:r>
                        <a:rPr lang="fr-FR" sz="1700" b="1" i="0" u="none" strike="noStrike">
                          <a:solidFill>
                            <a:srgbClr val="000000"/>
                          </a:solidFill>
                          <a:effectLst/>
                          <a:highlight>
                            <a:srgbClr val="FFFFFF"/>
                          </a:highlight>
                          <a:latin typeface="Calibri" panose="020F0502020204030204" pitchFamily="34" charset="0"/>
                        </a:rPr>
                        <a:t> </a:t>
                      </a:r>
                    </a:p>
                  </a:txBody>
                  <a:tcPr marL="4448" marR="4448" marT="444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rtl="0" fontAlgn="ctr"/>
                      <a:r>
                        <a:rPr lang="fr-FR" sz="1700" b="1" i="0" u="none" strike="noStrike">
                          <a:solidFill>
                            <a:srgbClr val="000000"/>
                          </a:solidFill>
                          <a:effectLst/>
                          <a:highlight>
                            <a:srgbClr val="FFFFFF"/>
                          </a:highlight>
                          <a:latin typeface="Calibri" panose="020F0502020204030204" pitchFamily="34" charset="0"/>
                        </a:rPr>
                        <a:t> </a:t>
                      </a:r>
                    </a:p>
                  </a:txBody>
                  <a:tcPr marL="4448" marR="4448" marT="444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rtl="0" fontAlgn="ctr"/>
                      <a:r>
                        <a:rPr lang="fr-FR" sz="1700" b="1" i="0" u="none" strike="noStrike">
                          <a:solidFill>
                            <a:srgbClr val="000000"/>
                          </a:solidFill>
                          <a:effectLst/>
                          <a:highlight>
                            <a:srgbClr val="FFFFFF"/>
                          </a:highlight>
                          <a:latin typeface="Calibri" panose="020F0502020204030204" pitchFamily="34" charset="0"/>
                        </a:rPr>
                        <a:t> </a:t>
                      </a:r>
                    </a:p>
                  </a:txBody>
                  <a:tcPr marL="4448" marR="4448" marT="444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fr-FR" sz="1300" b="1" i="0" u="none" strike="noStrike">
                          <a:solidFill>
                            <a:srgbClr val="000000"/>
                          </a:solidFill>
                          <a:effectLst/>
                          <a:highlight>
                            <a:srgbClr val="FFFFFF"/>
                          </a:highlight>
                          <a:latin typeface="Calibri" panose="020F0502020204030204" pitchFamily="34" charset="0"/>
                        </a:rPr>
                        <a:t> </a:t>
                      </a:r>
                    </a:p>
                  </a:txBody>
                  <a:tcPr marL="4448" marR="4448" marT="444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699881083"/>
                  </a:ext>
                </a:extLst>
              </a:tr>
              <a:tr h="280482">
                <a:tc>
                  <a:txBody>
                    <a:bodyPr/>
                    <a:lstStyle/>
                    <a:p>
                      <a:pPr algn="l" rtl="0" fontAlgn="ctr"/>
                      <a:r>
                        <a:rPr lang="fr-FR" sz="1700" b="0" i="0" u="none" strike="noStrike">
                          <a:solidFill>
                            <a:srgbClr val="000000"/>
                          </a:solidFill>
                          <a:effectLst/>
                          <a:latin typeface="Calibri" panose="020F0502020204030204" pitchFamily="34" charset="0"/>
                        </a:rPr>
                        <a:t>Trésorerie</a:t>
                      </a:r>
                    </a:p>
                  </a:txBody>
                  <a:tcPr marL="4448" marR="4448" marT="444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rtl="0" fontAlgn="ctr"/>
                      <a:r>
                        <a:rPr lang="fr-FR" sz="1700" b="0" i="0" u="none" strike="noStrike">
                          <a:solidFill>
                            <a:srgbClr val="000000"/>
                          </a:solidFill>
                          <a:effectLst/>
                          <a:latin typeface="Calibri" panose="020F0502020204030204" pitchFamily="34" charset="0"/>
                        </a:rPr>
                        <a:t>                2 859 </a:t>
                      </a:r>
                    </a:p>
                  </a:txBody>
                  <a:tcPr marL="4448" marR="4448" marT="444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rtl="0" fontAlgn="ctr"/>
                      <a:r>
                        <a:rPr lang="fr-FR" sz="1700" b="0" i="0" u="none" strike="noStrike">
                          <a:solidFill>
                            <a:srgbClr val="000000"/>
                          </a:solidFill>
                          <a:effectLst/>
                          <a:latin typeface="Calibri" panose="020F0502020204030204" pitchFamily="34" charset="0"/>
                        </a:rPr>
                        <a:t>                3 246 </a:t>
                      </a:r>
                    </a:p>
                  </a:txBody>
                  <a:tcPr marL="4448" marR="4448" marT="444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fr-FR" sz="1300" b="0" i="0" u="none" strike="noStrike">
                          <a:solidFill>
                            <a:srgbClr val="000000"/>
                          </a:solidFill>
                          <a:effectLst/>
                          <a:latin typeface="Calibri" panose="020F0502020204030204" pitchFamily="34" charset="0"/>
                        </a:rPr>
                        <a:t>-12%</a:t>
                      </a:r>
                    </a:p>
                  </a:txBody>
                  <a:tcPr marL="4448" marR="4448" marT="444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68707576"/>
                  </a:ext>
                </a:extLst>
              </a:tr>
              <a:tr h="556220">
                <a:tc>
                  <a:txBody>
                    <a:bodyPr/>
                    <a:lstStyle/>
                    <a:p>
                      <a:pPr algn="l" rtl="0" fontAlgn="ctr"/>
                      <a:r>
                        <a:rPr lang="fr-FR" sz="1700" b="0" i="0" u="none" strike="noStrike">
                          <a:solidFill>
                            <a:srgbClr val="000000"/>
                          </a:solidFill>
                          <a:effectLst/>
                          <a:highlight>
                            <a:srgbClr val="DCE6F2"/>
                          </a:highlight>
                          <a:latin typeface="Calibri" panose="020F0502020204030204" pitchFamily="34" charset="0"/>
                        </a:rPr>
                        <a:t>Trésorerie hors fonds dédiés / subvention Drones</a:t>
                      </a:r>
                    </a:p>
                  </a:txBody>
                  <a:tcPr marL="4448" marR="4448" marT="444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2"/>
                    </a:solidFill>
                  </a:tcPr>
                </a:tc>
                <a:tc>
                  <a:txBody>
                    <a:bodyPr/>
                    <a:lstStyle/>
                    <a:p>
                      <a:pPr algn="l" rtl="0" fontAlgn="ctr"/>
                      <a:r>
                        <a:rPr lang="fr-FR" sz="1700" b="0" i="0" u="none" strike="noStrike">
                          <a:solidFill>
                            <a:srgbClr val="000000"/>
                          </a:solidFill>
                          <a:effectLst/>
                          <a:highlight>
                            <a:srgbClr val="DCE6F2"/>
                          </a:highlight>
                          <a:latin typeface="Calibri" panose="020F0502020204030204" pitchFamily="34" charset="0"/>
                        </a:rPr>
                        <a:t>                2 339 </a:t>
                      </a:r>
                    </a:p>
                  </a:txBody>
                  <a:tcPr marL="4448" marR="4448" marT="444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2"/>
                    </a:solidFill>
                  </a:tcPr>
                </a:tc>
                <a:tc>
                  <a:txBody>
                    <a:bodyPr/>
                    <a:lstStyle/>
                    <a:p>
                      <a:pPr algn="l" rtl="0" fontAlgn="ctr"/>
                      <a:r>
                        <a:rPr lang="fr-FR" sz="1700" b="0" i="0" u="none" strike="noStrike">
                          <a:solidFill>
                            <a:srgbClr val="000000"/>
                          </a:solidFill>
                          <a:effectLst/>
                          <a:highlight>
                            <a:srgbClr val="DCE6F2"/>
                          </a:highlight>
                          <a:latin typeface="Calibri" panose="020F0502020204030204" pitchFamily="34" charset="0"/>
                        </a:rPr>
                        <a:t>                2 076 </a:t>
                      </a:r>
                    </a:p>
                  </a:txBody>
                  <a:tcPr marL="4448" marR="4448" marT="444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2"/>
                    </a:solidFill>
                  </a:tcPr>
                </a:tc>
                <a:tc>
                  <a:txBody>
                    <a:bodyPr/>
                    <a:lstStyle/>
                    <a:p>
                      <a:pPr algn="ctr" rtl="0" fontAlgn="ctr"/>
                      <a:r>
                        <a:rPr lang="fr-FR" sz="1300" b="0" i="0" u="none" strike="noStrike" dirty="0">
                          <a:solidFill>
                            <a:srgbClr val="000000"/>
                          </a:solidFill>
                          <a:effectLst/>
                          <a:highlight>
                            <a:srgbClr val="DCE6F2"/>
                          </a:highlight>
                          <a:latin typeface="Calibri" panose="020F0502020204030204" pitchFamily="34" charset="0"/>
                        </a:rPr>
                        <a:t>13%</a:t>
                      </a:r>
                    </a:p>
                  </a:txBody>
                  <a:tcPr marL="4448" marR="4448" marT="444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2"/>
                    </a:solidFill>
                  </a:tcPr>
                </a:tc>
                <a:extLst>
                  <a:ext uri="{0D108BD9-81ED-4DB2-BD59-A6C34878D82A}">
                    <a16:rowId xmlns:a16="http://schemas.microsoft.com/office/drawing/2014/main" val="1577076429"/>
                  </a:ext>
                </a:extLst>
              </a:tr>
            </a:tbl>
          </a:graphicData>
        </a:graphic>
      </p:graphicFrame>
      <p:sp>
        <p:nvSpPr>
          <p:cNvPr id="2" name="Espace réservé du numéro de diapositive 7">
            <a:extLst>
              <a:ext uri="{FF2B5EF4-FFF2-40B4-BE49-F238E27FC236}">
                <a16:creationId xmlns:a16="http://schemas.microsoft.com/office/drawing/2014/main" id="{38CC7D12-7996-B54A-DA9A-5848C2B8E6E1}"/>
              </a:ext>
            </a:extLst>
          </p:cNvPr>
          <p:cNvSpPr txBox="1">
            <a:spLocks/>
          </p:cNvSpPr>
          <p:nvPr/>
        </p:nvSpPr>
        <p:spPr>
          <a:xfrm>
            <a:off x="8532440" y="6491287"/>
            <a:ext cx="2133600" cy="366713"/>
          </a:xfrm>
          <a:prstGeom prst="rect">
            <a:avLst/>
          </a:prstGeom>
        </p:spPr>
        <p:txBody>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18A297-7AB6-445A-BBB7-904C709705D0}" type="slidenum">
              <a:rPr lang="fr-FR" altLang="fr-FR" smtClean="0"/>
              <a:pPr/>
              <a:t>21</a:t>
            </a:fld>
            <a:endParaRPr lang="fr-FR" altLang="fr-FR" dirty="0"/>
          </a:p>
        </p:txBody>
      </p:sp>
    </p:spTree>
    <p:extLst>
      <p:ext uri="{BB962C8B-B14F-4D97-AF65-F5344CB8AC3E}">
        <p14:creationId xmlns:p14="http://schemas.microsoft.com/office/powerpoint/2010/main" val="108165647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E1CD8CC-E0F1-6EB8-654E-E3ABCED530A4}"/>
              </a:ext>
            </a:extLst>
          </p:cNvPr>
          <p:cNvSpPr>
            <a:spLocks noGrp="1"/>
          </p:cNvSpPr>
          <p:nvPr>
            <p:ph type="title"/>
          </p:nvPr>
        </p:nvSpPr>
        <p:spPr>
          <a:xfrm>
            <a:off x="251520" y="3010693"/>
            <a:ext cx="8815388" cy="836613"/>
          </a:xfrm>
        </p:spPr>
        <p:txBody>
          <a:bodyPr/>
          <a:lstStyle/>
          <a:p>
            <a:r>
              <a:rPr lang="fr-FR" dirty="0"/>
              <a:t>Merci de votre attention </a:t>
            </a:r>
            <a:br>
              <a:rPr lang="fr-FR" dirty="0"/>
            </a:br>
            <a:endParaRPr lang="fr-FR" dirty="0"/>
          </a:p>
        </p:txBody>
      </p:sp>
      <p:sp>
        <p:nvSpPr>
          <p:cNvPr id="3" name="Espace réservé du numéro de diapositive 2">
            <a:extLst>
              <a:ext uri="{FF2B5EF4-FFF2-40B4-BE49-F238E27FC236}">
                <a16:creationId xmlns:a16="http://schemas.microsoft.com/office/drawing/2014/main" id="{38E4099C-BDD7-CEC3-C1B4-F63B7725DDBE}"/>
              </a:ext>
            </a:extLst>
          </p:cNvPr>
          <p:cNvSpPr>
            <a:spLocks noGrp="1"/>
          </p:cNvSpPr>
          <p:nvPr>
            <p:ph type="sldNum" sz="quarter" idx="10"/>
          </p:nvPr>
        </p:nvSpPr>
        <p:spPr>
          <a:xfrm>
            <a:off x="8388424" y="6468049"/>
            <a:ext cx="2133600" cy="366713"/>
          </a:xfrm>
        </p:spPr>
        <p:txBody>
          <a:bodyPr/>
          <a:lstStyle/>
          <a:p>
            <a:fld id="{9A18A297-7AB6-445A-BBB7-904C709705D0}" type="slidenum">
              <a:rPr lang="fr-FR" altLang="fr-FR" smtClean="0"/>
              <a:pPr/>
              <a:t>22</a:t>
            </a:fld>
            <a:endParaRPr lang="fr-FR" altLang="fr-FR" dirty="0"/>
          </a:p>
        </p:txBody>
      </p:sp>
      <p:pic>
        <p:nvPicPr>
          <p:cNvPr id="4" name="Picture 2" descr="S:\Com_marketing\03-Charte graphique\2015 et après\LOGOS\FOND BLANC\BITMAP\INDEXE - PNG AVEC TRANSPARENCE\VERTICAL.png">
            <a:extLst>
              <a:ext uri="{FF2B5EF4-FFF2-40B4-BE49-F238E27FC236}">
                <a16:creationId xmlns:a16="http://schemas.microsoft.com/office/drawing/2014/main" id="{203E2434-9C35-1ACE-24E4-3F2E16A71FE0}"/>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9512" y="188641"/>
            <a:ext cx="950707" cy="792088"/>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p14="http://schemas.microsoft.com/office/powerpoint/2010/main" val="145082713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F82957-9154-7DEA-3791-55BCBC7E4FEF}"/>
            </a:ext>
          </a:extLst>
        </p:cNvPr>
        <p:cNvGrpSpPr/>
        <p:nvPr/>
      </p:nvGrpSpPr>
      <p:grpSpPr>
        <a:xfrm>
          <a:off x="0" y="0"/>
          <a:ext cx="0" cy="0"/>
          <a:chOff x="0" y="0"/>
          <a:chExt cx="0" cy="0"/>
        </a:xfrm>
      </p:grpSpPr>
      <p:sp>
        <p:nvSpPr>
          <p:cNvPr id="4" name="Espace réservé du numéro de diapositive 7">
            <a:extLst>
              <a:ext uri="{FF2B5EF4-FFF2-40B4-BE49-F238E27FC236}">
                <a16:creationId xmlns:a16="http://schemas.microsoft.com/office/drawing/2014/main" id="{01007212-F638-D09B-C993-20FD8E7C9F67}"/>
              </a:ext>
            </a:extLst>
          </p:cNvPr>
          <p:cNvSpPr txBox="1">
            <a:spLocks/>
          </p:cNvSpPr>
          <p:nvPr/>
        </p:nvSpPr>
        <p:spPr>
          <a:xfrm>
            <a:off x="8532440" y="6491287"/>
            <a:ext cx="2133600" cy="366713"/>
          </a:xfrm>
          <a:prstGeom prst="rect">
            <a:avLst/>
          </a:prstGeom>
        </p:spPr>
        <p:txBody>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18A297-7AB6-445A-BBB7-904C709705D0}" type="slidenum">
              <a:rPr lang="fr-FR" altLang="fr-FR" smtClean="0"/>
              <a:pPr/>
              <a:t>23</a:t>
            </a:fld>
            <a:endParaRPr lang="fr-FR" altLang="fr-FR" dirty="0"/>
          </a:p>
        </p:txBody>
      </p:sp>
    </p:spTree>
    <p:extLst>
      <p:ext uri="{BB962C8B-B14F-4D97-AF65-F5344CB8AC3E}">
        <p14:creationId xmlns:p14="http://schemas.microsoft.com/office/powerpoint/2010/main" val="7952159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3BE4BA0-08F7-8C9D-60B4-50806EE32F10}"/>
              </a:ext>
            </a:extLst>
          </p:cNvPr>
          <p:cNvSpPr>
            <a:spLocks noGrp="1"/>
          </p:cNvSpPr>
          <p:nvPr>
            <p:ph type="title"/>
          </p:nvPr>
        </p:nvSpPr>
        <p:spPr>
          <a:xfrm>
            <a:off x="322607" y="267800"/>
            <a:ext cx="8815388" cy="540876"/>
          </a:xfrm>
        </p:spPr>
        <p:txBody>
          <a:bodyPr/>
          <a:lstStyle/>
          <a:p>
            <a:r>
              <a:rPr lang="fr-FR" sz="3600" dirty="0">
                <a:solidFill>
                  <a:srgbClr val="1B98C0"/>
                </a:solidFill>
              </a:rPr>
              <a:t>Chiffres clé au 31 décembre 2024</a:t>
            </a:r>
            <a:br>
              <a:rPr lang="fr-FR" sz="3600" dirty="0">
                <a:solidFill>
                  <a:srgbClr val="1B98C0"/>
                </a:solidFill>
              </a:rPr>
            </a:br>
            <a:r>
              <a:rPr lang="fr-FR" sz="2800" dirty="0">
                <a:solidFill>
                  <a:srgbClr val="1B98C0"/>
                </a:solidFill>
              </a:rPr>
              <a:t>Un déficit de 408 k€ en 2024</a:t>
            </a:r>
            <a:br>
              <a:rPr lang="fr-FR" sz="2800" dirty="0">
                <a:solidFill>
                  <a:srgbClr val="1B98C0"/>
                </a:solidFill>
              </a:rPr>
            </a:br>
            <a:r>
              <a:rPr lang="fr-FR" sz="2800" dirty="0">
                <a:solidFill>
                  <a:srgbClr val="1B98C0"/>
                </a:solidFill>
              </a:rPr>
              <a:t>mais une perte d’exploitation de 437 k€ et une reprise de provision pour risque de 313 k€  </a:t>
            </a:r>
          </a:p>
        </p:txBody>
      </p:sp>
      <p:sp>
        <p:nvSpPr>
          <p:cNvPr id="7" name="Text Box 11">
            <a:extLst>
              <a:ext uri="{FF2B5EF4-FFF2-40B4-BE49-F238E27FC236}">
                <a16:creationId xmlns:a16="http://schemas.microsoft.com/office/drawing/2014/main" id="{FD31E844-2605-0576-C9D2-34E5C26DF621}"/>
              </a:ext>
            </a:extLst>
          </p:cNvPr>
          <p:cNvSpPr txBox="1">
            <a:spLocks noChangeArrowheads="1"/>
          </p:cNvSpPr>
          <p:nvPr/>
        </p:nvSpPr>
        <p:spPr bwMode="auto">
          <a:xfrm>
            <a:off x="242806" y="959844"/>
            <a:ext cx="2079625"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84138" indent="-84138" eaLnBrk="0" hangingPunct="0">
              <a:defRPr>
                <a:solidFill>
                  <a:schemeClr val="tx1"/>
                </a:solidFill>
                <a:latin typeface="Arial" panose="020B0604020202020204" pitchFamily="34" charset="0"/>
                <a:cs typeface="Arial" panose="020B0604020202020204" pitchFamily="34" charset="0"/>
              </a:defRPr>
            </a:lvl1pPr>
            <a:lvl2pPr eaLnBrk="0" hangingPunct="0">
              <a:defRPr>
                <a:solidFill>
                  <a:schemeClr val="tx1"/>
                </a:solidFill>
                <a:latin typeface="Arial" panose="020B0604020202020204" pitchFamily="34" charset="0"/>
                <a:cs typeface="Arial" panose="020B0604020202020204" pitchFamily="34" charset="0"/>
              </a:defRPr>
            </a:lvl2pPr>
            <a:lvl3pPr eaLnBrk="0" hangingPunct="0">
              <a:defRPr>
                <a:solidFill>
                  <a:schemeClr val="tx1"/>
                </a:solidFill>
                <a:latin typeface="Arial" panose="020B0604020202020204" pitchFamily="34" charset="0"/>
                <a:cs typeface="Arial" panose="020B0604020202020204" pitchFamily="34" charset="0"/>
              </a:defRPr>
            </a:lvl3pPr>
            <a:lvl4pPr eaLnBrk="0" hangingPunct="0">
              <a:defRPr>
                <a:solidFill>
                  <a:schemeClr val="tx1"/>
                </a:solidFill>
                <a:latin typeface="Arial" panose="020B0604020202020204" pitchFamily="34" charset="0"/>
                <a:cs typeface="Arial" panose="020B0604020202020204" pitchFamily="34" charset="0"/>
              </a:defRPr>
            </a:lvl4pPr>
            <a:lvl5pPr eaLnBrk="0" hangingPunct="0">
              <a:defRPr>
                <a:solidFill>
                  <a:schemeClr val="tx1"/>
                </a:solidFill>
                <a:latin typeface="Arial" panose="020B0604020202020204" pitchFamily="34" charset="0"/>
                <a:cs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lnSpc>
                <a:spcPct val="110000"/>
              </a:lnSpc>
              <a:buClr>
                <a:srgbClr val="E61531"/>
              </a:buClr>
              <a:buSzPct val="70000"/>
              <a:buFont typeface="Webdings" panose="05030102010509060703" pitchFamily="18" charset="2"/>
              <a:buNone/>
            </a:pPr>
            <a:r>
              <a:rPr lang="fr-FR" altLang="fr-FR" sz="1200" u="sng" dirty="0">
                <a:latin typeface="+mj-lt"/>
              </a:rPr>
              <a:t>Janvier-décembre</a:t>
            </a:r>
          </a:p>
          <a:p>
            <a:pPr eaLnBrk="1" hangingPunct="1">
              <a:lnSpc>
                <a:spcPct val="110000"/>
              </a:lnSpc>
              <a:buClr>
                <a:srgbClr val="E61531"/>
              </a:buClr>
              <a:buSzPct val="70000"/>
              <a:buFont typeface="Webdings" panose="05030102010509060703" pitchFamily="18" charset="2"/>
              <a:buNone/>
            </a:pPr>
            <a:r>
              <a:rPr lang="fr-FR" altLang="fr-FR" sz="1200" dirty="0">
                <a:latin typeface="+mj-lt"/>
              </a:rPr>
              <a:t> En </a:t>
            </a:r>
            <a:r>
              <a:rPr lang="fr-FR" altLang="fr-FR" sz="1200" dirty="0">
                <a:latin typeface="+mj-lt"/>
                <a:cs typeface="Calibri" panose="020F0502020204030204" pitchFamily="34" charset="0"/>
              </a:rPr>
              <a:t>euros</a:t>
            </a:r>
          </a:p>
        </p:txBody>
      </p:sp>
      <p:sp>
        <p:nvSpPr>
          <p:cNvPr id="4" name="ZoneTexte 3">
            <a:extLst>
              <a:ext uri="{FF2B5EF4-FFF2-40B4-BE49-F238E27FC236}">
                <a16:creationId xmlns:a16="http://schemas.microsoft.com/office/drawing/2014/main" id="{457DBD88-C7D6-6418-18B7-A2FBFDC7C066}"/>
              </a:ext>
            </a:extLst>
          </p:cNvPr>
          <p:cNvSpPr txBox="1"/>
          <p:nvPr/>
        </p:nvSpPr>
        <p:spPr>
          <a:xfrm>
            <a:off x="683568" y="6392361"/>
            <a:ext cx="2664296" cy="276999"/>
          </a:xfrm>
          <a:prstGeom prst="rect">
            <a:avLst/>
          </a:prstGeom>
          <a:noFill/>
        </p:spPr>
        <p:txBody>
          <a:bodyPr wrap="square" rtlCol="0">
            <a:spAutoFit/>
          </a:bodyPr>
          <a:lstStyle/>
          <a:p>
            <a:r>
              <a:rPr lang="fr-FR" sz="1200" dirty="0"/>
              <a:t>*Hors emprunts de 2M€</a:t>
            </a:r>
          </a:p>
        </p:txBody>
      </p:sp>
      <p:graphicFrame>
        <p:nvGraphicFramePr>
          <p:cNvPr id="5" name="Tableau 4">
            <a:extLst>
              <a:ext uri="{FF2B5EF4-FFF2-40B4-BE49-F238E27FC236}">
                <a16:creationId xmlns:a16="http://schemas.microsoft.com/office/drawing/2014/main" id="{1754EC71-70BA-4E58-FE94-0668366C008C}"/>
              </a:ext>
            </a:extLst>
          </p:cNvPr>
          <p:cNvGraphicFramePr>
            <a:graphicFrameLocks noGrp="1"/>
          </p:cNvGraphicFramePr>
          <p:nvPr>
            <p:extLst>
              <p:ext uri="{D42A27DB-BD31-4B8C-83A1-F6EECF244321}">
                <p14:modId xmlns:p14="http://schemas.microsoft.com/office/powerpoint/2010/main" val="2062935147"/>
              </p:ext>
            </p:extLst>
          </p:nvPr>
        </p:nvGraphicFramePr>
        <p:xfrm>
          <a:off x="648684" y="2238860"/>
          <a:ext cx="6439509" cy="4351340"/>
        </p:xfrm>
        <a:graphic>
          <a:graphicData uri="http://schemas.openxmlformats.org/drawingml/2006/table">
            <a:tbl>
              <a:tblPr/>
              <a:tblGrid>
                <a:gridCol w="2641290">
                  <a:extLst>
                    <a:ext uri="{9D8B030D-6E8A-4147-A177-3AD203B41FA5}">
                      <a16:colId xmlns:a16="http://schemas.microsoft.com/office/drawing/2014/main" val="2199293005"/>
                    </a:ext>
                  </a:extLst>
                </a:gridCol>
                <a:gridCol w="1266073">
                  <a:extLst>
                    <a:ext uri="{9D8B030D-6E8A-4147-A177-3AD203B41FA5}">
                      <a16:colId xmlns:a16="http://schemas.microsoft.com/office/drawing/2014/main" val="4080384422"/>
                    </a:ext>
                  </a:extLst>
                </a:gridCol>
                <a:gridCol w="1266073">
                  <a:extLst>
                    <a:ext uri="{9D8B030D-6E8A-4147-A177-3AD203B41FA5}">
                      <a16:colId xmlns:a16="http://schemas.microsoft.com/office/drawing/2014/main" val="965711691"/>
                    </a:ext>
                  </a:extLst>
                </a:gridCol>
                <a:gridCol w="1266073">
                  <a:extLst>
                    <a:ext uri="{9D8B030D-6E8A-4147-A177-3AD203B41FA5}">
                      <a16:colId xmlns:a16="http://schemas.microsoft.com/office/drawing/2014/main" val="2404709362"/>
                    </a:ext>
                  </a:extLst>
                </a:gridCol>
              </a:tblGrid>
              <a:tr h="274041">
                <a:tc rowSpan="3">
                  <a:txBody>
                    <a:bodyPr/>
                    <a:lstStyle/>
                    <a:p>
                      <a:pPr algn="l" rtl="0" fontAlgn="b"/>
                      <a:r>
                        <a:rPr lang="fr-FR" sz="1600" b="0" i="0" u="none" strike="noStrike" dirty="0">
                          <a:solidFill>
                            <a:srgbClr val="000000"/>
                          </a:solidFill>
                          <a:effectLst/>
                          <a:latin typeface="Calibri" panose="020F0502020204030204" pitchFamily="34" charset="0"/>
                        </a:rPr>
                        <a:t>Produits</a:t>
                      </a:r>
                    </a:p>
                  </a:txBody>
                  <a:tcPr marL="4346" marR="4346" marT="434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fr-FR" sz="1600" b="1" i="0" u="none" strike="noStrike" dirty="0">
                          <a:solidFill>
                            <a:srgbClr val="000000"/>
                          </a:solidFill>
                          <a:effectLst/>
                          <a:latin typeface="Calibri" panose="020F0502020204030204" pitchFamily="34" charset="0"/>
                        </a:rPr>
                        <a:t>2024</a:t>
                      </a:r>
                    </a:p>
                  </a:txBody>
                  <a:tcPr marL="4346" marR="4346" marT="434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fr-FR" sz="1500" b="1" i="1" u="none" strike="noStrike" dirty="0">
                          <a:solidFill>
                            <a:srgbClr val="000000"/>
                          </a:solidFill>
                          <a:effectLst/>
                          <a:latin typeface="Calibri" panose="020F0502020204030204" pitchFamily="34" charset="0"/>
                        </a:rPr>
                        <a:t>% 24/23</a:t>
                      </a:r>
                    </a:p>
                  </a:txBody>
                  <a:tcPr marL="4346" marR="4346" marT="434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fr-FR" sz="1600" b="1" i="0" u="none" strike="noStrike" dirty="0">
                          <a:solidFill>
                            <a:srgbClr val="000000"/>
                          </a:solidFill>
                          <a:effectLst/>
                          <a:latin typeface="Calibri" panose="020F0502020204030204" pitchFamily="34" charset="0"/>
                        </a:rPr>
                        <a:t>2023</a:t>
                      </a:r>
                    </a:p>
                  </a:txBody>
                  <a:tcPr marL="4346" marR="4346" marT="434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400687766"/>
                  </a:ext>
                </a:extLst>
              </a:tr>
              <a:tr h="254632">
                <a:tc vMerge="1">
                  <a:txBody>
                    <a:bodyPr/>
                    <a:lstStyle/>
                    <a:p>
                      <a:endParaRPr lang="fr-FR"/>
                    </a:p>
                  </a:txBody>
                  <a:tcPr/>
                </a:tc>
                <a:tc>
                  <a:txBody>
                    <a:bodyPr/>
                    <a:lstStyle/>
                    <a:p>
                      <a:pPr algn="ctr" rtl="0" fontAlgn="ctr"/>
                      <a:r>
                        <a:rPr lang="fr-FR" sz="1600" b="1" i="0" u="none" strike="noStrike" dirty="0">
                          <a:solidFill>
                            <a:srgbClr val="000000"/>
                          </a:solidFill>
                          <a:effectLst/>
                          <a:latin typeface="Calibri" panose="020F0502020204030204" pitchFamily="34" charset="0"/>
                        </a:rPr>
                        <a:t> </a:t>
                      </a:r>
                    </a:p>
                  </a:txBody>
                  <a:tcPr marL="4346" marR="4346" marT="434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noFill/>
                  </a:tcPr>
                </a:tc>
                <a:tc>
                  <a:txBody>
                    <a:bodyPr/>
                    <a:lstStyle/>
                    <a:p>
                      <a:pPr algn="ctr" rtl="0" fontAlgn="ctr"/>
                      <a:r>
                        <a:rPr lang="fr-FR" sz="1500" b="1" i="1" u="none" strike="noStrike" dirty="0">
                          <a:solidFill>
                            <a:srgbClr val="000000"/>
                          </a:solidFill>
                          <a:effectLst/>
                          <a:latin typeface="Calibri" panose="020F0502020204030204" pitchFamily="34" charset="0"/>
                        </a:rPr>
                        <a:t> </a:t>
                      </a:r>
                    </a:p>
                  </a:txBody>
                  <a:tcPr marL="4346" marR="4346" marT="434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noFill/>
                  </a:tcPr>
                </a:tc>
                <a:tc>
                  <a:txBody>
                    <a:bodyPr/>
                    <a:lstStyle/>
                    <a:p>
                      <a:pPr algn="ctr" rtl="0" fontAlgn="ctr"/>
                      <a:r>
                        <a:rPr lang="fr-FR" sz="1600" b="1" i="0" u="none" strike="noStrike" dirty="0">
                          <a:solidFill>
                            <a:srgbClr val="000000"/>
                          </a:solidFill>
                          <a:effectLst/>
                          <a:latin typeface="Calibri" panose="020F0502020204030204" pitchFamily="34" charset="0"/>
                        </a:rPr>
                        <a:t> </a:t>
                      </a:r>
                    </a:p>
                  </a:txBody>
                  <a:tcPr marL="4346" marR="4346" marT="434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3831218227"/>
                  </a:ext>
                </a:extLst>
              </a:tr>
              <a:tr h="274041">
                <a:tc vMerge="1">
                  <a:txBody>
                    <a:bodyPr/>
                    <a:lstStyle/>
                    <a:p>
                      <a:endParaRPr lang="fr-FR"/>
                    </a:p>
                  </a:txBody>
                  <a:tcPr/>
                </a:tc>
                <a:tc>
                  <a:txBody>
                    <a:bodyPr/>
                    <a:lstStyle/>
                    <a:p>
                      <a:pPr algn="l" rtl="0" fontAlgn="ctr"/>
                      <a:r>
                        <a:rPr lang="fr-FR" sz="1600" b="0" i="0" u="none" strike="noStrike" dirty="0">
                          <a:solidFill>
                            <a:srgbClr val="000000"/>
                          </a:solidFill>
                          <a:effectLst/>
                          <a:latin typeface="Calibri" panose="020F0502020204030204" pitchFamily="34" charset="0"/>
                        </a:rPr>
                        <a:t>       3 539 281 </a:t>
                      </a:r>
                    </a:p>
                  </a:txBody>
                  <a:tcPr marL="65179" marR="4346" marT="434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noFill/>
                  </a:tcPr>
                </a:tc>
                <a:tc>
                  <a:txBody>
                    <a:bodyPr/>
                    <a:lstStyle/>
                    <a:p>
                      <a:pPr algn="ctr" rtl="0" fontAlgn="ctr"/>
                      <a:r>
                        <a:rPr lang="fr-FR" sz="1300" b="0" i="1" u="none" strike="noStrike" dirty="0">
                          <a:solidFill>
                            <a:srgbClr val="000000"/>
                          </a:solidFill>
                          <a:effectLst/>
                          <a:latin typeface="Calibri" panose="020F0502020204030204" pitchFamily="34" charset="0"/>
                        </a:rPr>
                        <a:t>-5,0%</a:t>
                      </a:r>
                    </a:p>
                  </a:txBody>
                  <a:tcPr marL="4346" marR="4346" marT="434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noFill/>
                  </a:tcPr>
                </a:tc>
                <a:tc>
                  <a:txBody>
                    <a:bodyPr/>
                    <a:lstStyle/>
                    <a:p>
                      <a:pPr algn="ctr" rtl="0" fontAlgn="ctr"/>
                      <a:r>
                        <a:rPr lang="fr-FR" sz="1600" b="0" i="0" u="none" strike="noStrike" dirty="0">
                          <a:solidFill>
                            <a:srgbClr val="000000"/>
                          </a:solidFill>
                          <a:effectLst/>
                          <a:latin typeface="Calibri" panose="020F0502020204030204" pitchFamily="34" charset="0"/>
                        </a:rPr>
                        <a:t>3 724 450</a:t>
                      </a:r>
                    </a:p>
                  </a:txBody>
                  <a:tcPr marL="4346" marR="4346" marT="434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635273800"/>
                  </a:ext>
                </a:extLst>
              </a:tr>
              <a:tr h="274041">
                <a:tc>
                  <a:txBody>
                    <a:bodyPr/>
                    <a:lstStyle/>
                    <a:p>
                      <a:pPr algn="l" rtl="0" fontAlgn="ctr"/>
                      <a:r>
                        <a:rPr lang="fr-FR" sz="1600" b="0" i="0" u="none" strike="noStrike" dirty="0">
                          <a:solidFill>
                            <a:srgbClr val="000000"/>
                          </a:solidFill>
                          <a:effectLst/>
                          <a:latin typeface="Calibri" panose="020F0502020204030204" pitchFamily="34" charset="0"/>
                        </a:rPr>
                        <a:t>Charges</a:t>
                      </a:r>
                    </a:p>
                  </a:txBody>
                  <a:tcPr marL="4346" marR="4346" marT="434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rtl="0" fontAlgn="ctr"/>
                      <a:r>
                        <a:rPr lang="fr-FR" sz="1600" b="0" i="0" u="none" strike="noStrike" dirty="0">
                          <a:solidFill>
                            <a:srgbClr val="000000"/>
                          </a:solidFill>
                          <a:effectLst/>
                          <a:latin typeface="Calibri" panose="020F0502020204030204" pitchFamily="34" charset="0"/>
                        </a:rPr>
                        <a:t>        3 976 512 </a:t>
                      </a:r>
                    </a:p>
                  </a:txBody>
                  <a:tcPr marL="4346" marR="4346" marT="434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fr-FR" sz="1300" b="0" i="0" u="none" strike="noStrike" dirty="0">
                          <a:solidFill>
                            <a:srgbClr val="000000"/>
                          </a:solidFill>
                          <a:effectLst/>
                          <a:latin typeface="Calibri" panose="020F0502020204030204" pitchFamily="34" charset="0"/>
                        </a:rPr>
                        <a:t>-4,3%</a:t>
                      </a:r>
                    </a:p>
                  </a:txBody>
                  <a:tcPr marL="4346" marR="4346" marT="434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fr-FR" sz="1600" b="0" i="0" u="none" strike="noStrike" dirty="0">
                          <a:solidFill>
                            <a:srgbClr val="000000"/>
                          </a:solidFill>
                          <a:effectLst/>
                          <a:latin typeface="Calibri" panose="020F0502020204030204" pitchFamily="34" charset="0"/>
                        </a:rPr>
                        <a:t>4 156 222</a:t>
                      </a:r>
                    </a:p>
                  </a:txBody>
                  <a:tcPr marL="4346" marR="4346" marT="434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500297270"/>
                  </a:ext>
                </a:extLst>
              </a:tr>
              <a:tr h="274041">
                <a:tc>
                  <a:txBody>
                    <a:bodyPr/>
                    <a:lstStyle/>
                    <a:p>
                      <a:pPr algn="l" rtl="0" fontAlgn="ctr"/>
                      <a:r>
                        <a:rPr lang="fr-FR" sz="1600" b="1" i="0" u="none" strike="noStrike" dirty="0">
                          <a:solidFill>
                            <a:srgbClr val="000000"/>
                          </a:solidFill>
                          <a:effectLst/>
                          <a:highlight>
                            <a:srgbClr val="DCE6F2"/>
                          </a:highlight>
                          <a:latin typeface="Calibri" panose="020F0502020204030204" pitchFamily="34" charset="0"/>
                        </a:rPr>
                        <a:t>Résultat d’exploitation</a:t>
                      </a:r>
                    </a:p>
                  </a:txBody>
                  <a:tcPr marL="4346" marR="4346" marT="434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2"/>
                    </a:solidFill>
                  </a:tcPr>
                </a:tc>
                <a:tc>
                  <a:txBody>
                    <a:bodyPr/>
                    <a:lstStyle/>
                    <a:p>
                      <a:pPr algn="l" rtl="0" fontAlgn="ctr"/>
                      <a:r>
                        <a:rPr lang="fr-FR" sz="1600" b="1" i="0" u="none" strike="noStrike" dirty="0">
                          <a:solidFill>
                            <a:srgbClr val="000000"/>
                          </a:solidFill>
                          <a:effectLst/>
                          <a:highlight>
                            <a:srgbClr val="DCE6F2"/>
                          </a:highlight>
                          <a:latin typeface="Calibri" panose="020F0502020204030204" pitchFamily="34" charset="0"/>
                        </a:rPr>
                        <a:t>-          437 231 </a:t>
                      </a:r>
                    </a:p>
                  </a:txBody>
                  <a:tcPr marL="4346" marR="4346" marT="434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2"/>
                    </a:solidFill>
                  </a:tcPr>
                </a:tc>
                <a:tc>
                  <a:txBody>
                    <a:bodyPr/>
                    <a:lstStyle/>
                    <a:p>
                      <a:pPr algn="ctr" rtl="0" fontAlgn="ctr"/>
                      <a:r>
                        <a:rPr lang="fr-FR" sz="1300" b="1" i="0" u="none" strike="noStrike" dirty="0">
                          <a:solidFill>
                            <a:srgbClr val="000000"/>
                          </a:solidFill>
                          <a:effectLst/>
                          <a:highlight>
                            <a:srgbClr val="DCE6F2"/>
                          </a:highlight>
                          <a:latin typeface="Calibri" panose="020F0502020204030204" pitchFamily="34" charset="0"/>
                        </a:rPr>
                        <a:t>NS</a:t>
                      </a:r>
                    </a:p>
                  </a:txBody>
                  <a:tcPr marL="4346" marR="4346" marT="434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2"/>
                    </a:solidFill>
                  </a:tcPr>
                </a:tc>
                <a:tc>
                  <a:txBody>
                    <a:bodyPr/>
                    <a:lstStyle/>
                    <a:p>
                      <a:pPr algn="ctr" rtl="0" fontAlgn="ctr"/>
                      <a:r>
                        <a:rPr lang="fr-FR" sz="1600" b="0" i="0" u="none" strike="noStrike" dirty="0">
                          <a:solidFill>
                            <a:srgbClr val="000000"/>
                          </a:solidFill>
                          <a:effectLst/>
                          <a:highlight>
                            <a:srgbClr val="DCE6F2"/>
                          </a:highlight>
                          <a:latin typeface="Calibri" panose="020F0502020204030204" pitchFamily="34" charset="0"/>
                        </a:rPr>
                        <a:t>- 431 772</a:t>
                      </a:r>
                    </a:p>
                  </a:txBody>
                  <a:tcPr marL="4346" marR="4346" marT="434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2"/>
                    </a:solidFill>
                  </a:tcPr>
                </a:tc>
                <a:extLst>
                  <a:ext uri="{0D108BD9-81ED-4DB2-BD59-A6C34878D82A}">
                    <a16:rowId xmlns:a16="http://schemas.microsoft.com/office/drawing/2014/main" val="933886374"/>
                  </a:ext>
                </a:extLst>
              </a:tr>
              <a:tr h="274041">
                <a:tc>
                  <a:txBody>
                    <a:bodyPr/>
                    <a:lstStyle/>
                    <a:p>
                      <a:pPr algn="l" rtl="0" fontAlgn="ctr"/>
                      <a:r>
                        <a:rPr lang="fr-FR" sz="1600" b="0" i="0" u="none" strike="noStrike" dirty="0">
                          <a:solidFill>
                            <a:srgbClr val="000000"/>
                          </a:solidFill>
                          <a:effectLst/>
                          <a:latin typeface="Calibri" panose="020F0502020204030204" pitchFamily="34" charset="0"/>
                        </a:rPr>
                        <a:t>Résultat financier</a:t>
                      </a:r>
                    </a:p>
                  </a:txBody>
                  <a:tcPr marL="4346" marR="4346" marT="434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rtl="0" fontAlgn="ctr"/>
                      <a:r>
                        <a:rPr lang="fr-FR" sz="1600" b="0" i="0" u="none" strike="noStrike" dirty="0">
                          <a:solidFill>
                            <a:srgbClr val="000000"/>
                          </a:solidFill>
                          <a:effectLst/>
                          <a:latin typeface="Calibri" panose="020F0502020204030204" pitchFamily="34" charset="0"/>
                        </a:rPr>
                        <a:t>              73 564 </a:t>
                      </a:r>
                    </a:p>
                  </a:txBody>
                  <a:tcPr marL="4346" marR="4346" marT="434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fr-FR" sz="1300" b="0" i="0" u="none" strike="noStrike" dirty="0">
                          <a:solidFill>
                            <a:srgbClr val="000000"/>
                          </a:solidFill>
                          <a:effectLst/>
                          <a:latin typeface="Calibri" panose="020F0502020204030204" pitchFamily="34" charset="0"/>
                        </a:rPr>
                        <a:t>NS</a:t>
                      </a:r>
                    </a:p>
                  </a:txBody>
                  <a:tcPr marL="4346" marR="4346" marT="434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fr-FR" sz="1600" b="0" i="0" u="none" strike="noStrike" dirty="0">
                          <a:solidFill>
                            <a:srgbClr val="000000"/>
                          </a:solidFill>
                          <a:effectLst/>
                          <a:latin typeface="Calibri" panose="020F0502020204030204" pitchFamily="34" charset="0"/>
                        </a:rPr>
                        <a:t>76 438</a:t>
                      </a:r>
                    </a:p>
                  </a:txBody>
                  <a:tcPr marL="4346" marR="4346" marT="434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771351160"/>
                  </a:ext>
                </a:extLst>
              </a:tr>
              <a:tr h="274041">
                <a:tc>
                  <a:txBody>
                    <a:bodyPr/>
                    <a:lstStyle/>
                    <a:p>
                      <a:pPr algn="l" rtl="0" fontAlgn="ctr"/>
                      <a:r>
                        <a:rPr lang="fr-FR" sz="1600" b="1" i="0" u="none" strike="noStrike" dirty="0">
                          <a:solidFill>
                            <a:srgbClr val="000000"/>
                          </a:solidFill>
                          <a:effectLst/>
                          <a:highlight>
                            <a:srgbClr val="DCE6F2"/>
                          </a:highlight>
                          <a:latin typeface="Calibri" panose="020F0502020204030204" pitchFamily="34" charset="0"/>
                        </a:rPr>
                        <a:t>Résultat courant</a:t>
                      </a:r>
                    </a:p>
                  </a:txBody>
                  <a:tcPr marL="4346" marR="4346" marT="434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2"/>
                    </a:solidFill>
                  </a:tcPr>
                </a:tc>
                <a:tc>
                  <a:txBody>
                    <a:bodyPr/>
                    <a:lstStyle/>
                    <a:p>
                      <a:pPr algn="l" rtl="0" fontAlgn="ctr"/>
                      <a:r>
                        <a:rPr lang="fr-FR" sz="1600" b="1" i="0" u="none" strike="noStrike" dirty="0">
                          <a:solidFill>
                            <a:srgbClr val="000000"/>
                          </a:solidFill>
                          <a:effectLst/>
                          <a:highlight>
                            <a:srgbClr val="DCE6F2"/>
                          </a:highlight>
                          <a:latin typeface="Calibri" panose="020F0502020204030204" pitchFamily="34" charset="0"/>
                        </a:rPr>
                        <a:t>-          363 667 </a:t>
                      </a:r>
                    </a:p>
                  </a:txBody>
                  <a:tcPr marL="4346" marR="4346" marT="434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2"/>
                    </a:solidFill>
                  </a:tcPr>
                </a:tc>
                <a:tc>
                  <a:txBody>
                    <a:bodyPr/>
                    <a:lstStyle/>
                    <a:p>
                      <a:pPr algn="ctr" rtl="0" fontAlgn="ctr"/>
                      <a:r>
                        <a:rPr lang="fr-FR" sz="1300" b="1" i="0" u="none" strike="noStrike" dirty="0">
                          <a:solidFill>
                            <a:srgbClr val="000000"/>
                          </a:solidFill>
                          <a:effectLst/>
                          <a:highlight>
                            <a:srgbClr val="DCE6F2"/>
                          </a:highlight>
                          <a:latin typeface="Calibri" panose="020F0502020204030204" pitchFamily="34" charset="0"/>
                        </a:rPr>
                        <a:t>NS</a:t>
                      </a:r>
                    </a:p>
                  </a:txBody>
                  <a:tcPr marL="4346" marR="4346" marT="434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2"/>
                    </a:solidFill>
                  </a:tcPr>
                </a:tc>
                <a:tc>
                  <a:txBody>
                    <a:bodyPr/>
                    <a:lstStyle/>
                    <a:p>
                      <a:pPr algn="ctr" rtl="0" fontAlgn="ctr"/>
                      <a:r>
                        <a:rPr lang="fr-FR" sz="1600" b="0" i="0" u="none" strike="noStrike" dirty="0">
                          <a:solidFill>
                            <a:srgbClr val="000000"/>
                          </a:solidFill>
                          <a:effectLst/>
                          <a:highlight>
                            <a:srgbClr val="DCE6F2"/>
                          </a:highlight>
                          <a:latin typeface="Calibri" panose="020F0502020204030204" pitchFamily="34" charset="0"/>
                        </a:rPr>
                        <a:t>-355 334</a:t>
                      </a:r>
                    </a:p>
                  </a:txBody>
                  <a:tcPr marL="4346" marR="4346" marT="434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2"/>
                    </a:solidFill>
                  </a:tcPr>
                </a:tc>
                <a:extLst>
                  <a:ext uri="{0D108BD9-81ED-4DB2-BD59-A6C34878D82A}">
                    <a16:rowId xmlns:a16="http://schemas.microsoft.com/office/drawing/2014/main" val="3739559869"/>
                  </a:ext>
                </a:extLst>
              </a:tr>
              <a:tr h="274041">
                <a:tc>
                  <a:txBody>
                    <a:bodyPr/>
                    <a:lstStyle/>
                    <a:p>
                      <a:pPr algn="l" rtl="0" fontAlgn="ctr"/>
                      <a:r>
                        <a:rPr lang="fr-FR" sz="1600" b="0" i="0" u="none" strike="noStrike" dirty="0">
                          <a:solidFill>
                            <a:srgbClr val="000000"/>
                          </a:solidFill>
                          <a:effectLst/>
                          <a:latin typeface="Calibri" panose="020F0502020204030204" pitchFamily="34" charset="0"/>
                        </a:rPr>
                        <a:t>Résultat exceptionnel</a:t>
                      </a:r>
                    </a:p>
                  </a:txBody>
                  <a:tcPr marL="4346" marR="4346" marT="434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rtl="0" fontAlgn="ctr"/>
                      <a:r>
                        <a:rPr lang="fr-FR" sz="1600" b="0" i="0" u="none" strike="noStrike" dirty="0">
                          <a:solidFill>
                            <a:srgbClr val="000000"/>
                          </a:solidFill>
                          <a:effectLst/>
                          <a:latin typeface="Calibri" panose="020F0502020204030204" pitchFamily="34" charset="0"/>
                        </a:rPr>
                        <a:t>            13 288 </a:t>
                      </a:r>
                    </a:p>
                  </a:txBody>
                  <a:tcPr marL="4346" marR="4346" marT="434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fr-FR" sz="1300" b="0" i="0" u="none" strike="noStrike" dirty="0">
                          <a:solidFill>
                            <a:srgbClr val="000000"/>
                          </a:solidFill>
                          <a:effectLst/>
                          <a:latin typeface="Calibri" panose="020F0502020204030204" pitchFamily="34" charset="0"/>
                        </a:rPr>
                        <a:t>-126%</a:t>
                      </a:r>
                    </a:p>
                  </a:txBody>
                  <a:tcPr marL="4346" marR="4346" marT="434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fr-FR" sz="1600" b="0" i="0" u="none" strike="noStrike" dirty="0">
                          <a:solidFill>
                            <a:srgbClr val="000000"/>
                          </a:solidFill>
                          <a:effectLst/>
                          <a:latin typeface="Calibri" panose="020F0502020204030204" pitchFamily="34" charset="0"/>
                        </a:rPr>
                        <a:t>-39 131</a:t>
                      </a:r>
                    </a:p>
                  </a:txBody>
                  <a:tcPr marL="4346" marR="4346" marT="434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157511968"/>
                  </a:ext>
                </a:extLst>
              </a:tr>
              <a:tr h="543446">
                <a:tc>
                  <a:txBody>
                    <a:bodyPr/>
                    <a:lstStyle/>
                    <a:p>
                      <a:pPr algn="l" rtl="0" fontAlgn="ctr"/>
                      <a:r>
                        <a:rPr lang="fr-FR" sz="1600" b="0" i="0" u="none" strike="noStrike" dirty="0">
                          <a:solidFill>
                            <a:srgbClr val="000000"/>
                          </a:solidFill>
                          <a:effectLst/>
                          <a:latin typeface="Calibri" panose="020F0502020204030204" pitchFamily="34" charset="0"/>
                        </a:rPr>
                        <a:t>Report / ( Utilisations) Fonds Dédiés</a:t>
                      </a:r>
                    </a:p>
                  </a:txBody>
                  <a:tcPr marL="4346" marR="4346" marT="434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rtl="0" fontAlgn="ctr"/>
                      <a:r>
                        <a:rPr lang="fr-FR" sz="1600" b="0" i="0" u="none" strike="noStrike" dirty="0">
                          <a:solidFill>
                            <a:srgbClr val="000000"/>
                          </a:solidFill>
                          <a:effectLst/>
                          <a:latin typeface="Calibri" panose="020F0502020204030204" pitchFamily="34" charset="0"/>
                        </a:rPr>
                        <a:t> -          57 530 </a:t>
                      </a:r>
                    </a:p>
                  </a:txBody>
                  <a:tcPr marL="4346" marR="4346" marT="434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fr-FR" sz="1300" b="0" i="0" u="none" strike="noStrike" dirty="0">
                          <a:solidFill>
                            <a:srgbClr val="000000"/>
                          </a:solidFill>
                          <a:effectLst/>
                          <a:latin typeface="Calibri" panose="020F0502020204030204" pitchFamily="34" charset="0"/>
                        </a:rPr>
                        <a:t>NS</a:t>
                      </a:r>
                    </a:p>
                  </a:txBody>
                  <a:tcPr marL="4346" marR="4346" marT="434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fr-FR" sz="1600" b="0" i="0" u="none" strike="noStrike" dirty="0">
                          <a:solidFill>
                            <a:srgbClr val="000000"/>
                          </a:solidFill>
                          <a:effectLst/>
                          <a:latin typeface="Calibri" panose="020F0502020204030204" pitchFamily="34" charset="0"/>
                        </a:rPr>
                        <a:t>305 369</a:t>
                      </a:r>
                    </a:p>
                  </a:txBody>
                  <a:tcPr marL="4346" marR="4346" marT="434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63017128"/>
                  </a:ext>
                </a:extLst>
              </a:tr>
              <a:tr h="274041">
                <a:tc>
                  <a:txBody>
                    <a:bodyPr/>
                    <a:lstStyle/>
                    <a:p>
                      <a:pPr algn="l" rtl="0" fontAlgn="ctr"/>
                      <a:r>
                        <a:rPr lang="fr-FR" sz="1600" b="1" i="0" u="none" strike="noStrike" dirty="0">
                          <a:solidFill>
                            <a:srgbClr val="000000"/>
                          </a:solidFill>
                          <a:effectLst/>
                          <a:highlight>
                            <a:srgbClr val="DCE6F2"/>
                          </a:highlight>
                          <a:latin typeface="Calibri" panose="020F0502020204030204" pitchFamily="34" charset="0"/>
                        </a:rPr>
                        <a:t>Excédent/déficit</a:t>
                      </a:r>
                    </a:p>
                  </a:txBody>
                  <a:tcPr marL="4346" marR="4346" marT="434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2"/>
                    </a:solidFill>
                  </a:tcPr>
                </a:tc>
                <a:tc>
                  <a:txBody>
                    <a:bodyPr/>
                    <a:lstStyle/>
                    <a:p>
                      <a:pPr algn="l" rtl="0" fontAlgn="ctr"/>
                      <a:r>
                        <a:rPr lang="fr-FR" sz="1600" b="1" i="0" u="none" strike="noStrike" dirty="0">
                          <a:solidFill>
                            <a:srgbClr val="000000"/>
                          </a:solidFill>
                          <a:effectLst/>
                          <a:highlight>
                            <a:srgbClr val="DCE6F2"/>
                          </a:highlight>
                          <a:latin typeface="Calibri" panose="020F0502020204030204" pitchFamily="34" charset="0"/>
                        </a:rPr>
                        <a:t>-           407 909 </a:t>
                      </a:r>
                    </a:p>
                  </a:txBody>
                  <a:tcPr marL="4346" marR="4346" marT="434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2"/>
                    </a:solidFill>
                  </a:tcPr>
                </a:tc>
                <a:tc>
                  <a:txBody>
                    <a:bodyPr/>
                    <a:lstStyle/>
                    <a:p>
                      <a:pPr algn="ctr" rtl="0" fontAlgn="ctr"/>
                      <a:r>
                        <a:rPr lang="fr-FR" sz="1300" b="1" i="0" u="none" strike="noStrike" dirty="0">
                          <a:solidFill>
                            <a:srgbClr val="000000"/>
                          </a:solidFill>
                          <a:effectLst/>
                          <a:highlight>
                            <a:srgbClr val="DCE6F2"/>
                          </a:highlight>
                          <a:latin typeface="Calibri" panose="020F0502020204030204" pitchFamily="34" charset="0"/>
                        </a:rPr>
                        <a:t>358%</a:t>
                      </a:r>
                    </a:p>
                  </a:txBody>
                  <a:tcPr marL="4346" marR="4346" marT="434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2"/>
                    </a:solidFill>
                  </a:tcPr>
                </a:tc>
                <a:tc>
                  <a:txBody>
                    <a:bodyPr/>
                    <a:lstStyle/>
                    <a:p>
                      <a:pPr algn="ctr" rtl="0" fontAlgn="ctr"/>
                      <a:r>
                        <a:rPr lang="fr-FR" sz="1600" b="0" i="0" u="none" strike="noStrike" dirty="0">
                          <a:solidFill>
                            <a:srgbClr val="000000"/>
                          </a:solidFill>
                          <a:effectLst/>
                          <a:highlight>
                            <a:srgbClr val="DCE6F2"/>
                          </a:highlight>
                          <a:latin typeface="Calibri" panose="020F0502020204030204" pitchFamily="34" charset="0"/>
                        </a:rPr>
                        <a:t>-89 096</a:t>
                      </a:r>
                    </a:p>
                  </a:txBody>
                  <a:tcPr marL="4346" marR="4346" marT="434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2"/>
                    </a:solidFill>
                  </a:tcPr>
                </a:tc>
                <a:extLst>
                  <a:ext uri="{0D108BD9-81ED-4DB2-BD59-A6C34878D82A}">
                    <a16:rowId xmlns:a16="http://schemas.microsoft.com/office/drawing/2014/main" val="453221749"/>
                  </a:ext>
                </a:extLst>
              </a:tr>
              <a:tr h="269406">
                <a:tc>
                  <a:txBody>
                    <a:bodyPr/>
                    <a:lstStyle/>
                    <a:p>
                      <a:pPr algn="l" rtl="0" fontAlgn="ctr"/>
                      <a:r>
                        <a:rPr lang="fr-FR" sz="1600" b="1" i="0" u="none" strike="noStrike" dirty="0">
                          <a:solidFill>
                            <a:srgbClr val="000000"/>
                          </a:solidFill>
                          <a:effectLst/>
                          <a:highlight>
                            <a:srgbClr val="FFFFFF"/>
                          </a:highlight>
                          <a:latin typeface="Calibri" panose="020F0502020204030204" pitchFamily="34" charset="0"/>
                        </a:rPr>
                        <a:t> </a:t>
                      </a:r>
                    </a:p>
                  </a:txBody>
                  <a:tcPr marL="4346" marR="4346" marT="434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l" rtl="0" fontAlgn="ctr"/>
                      <a:r>
                        <a:rPr lang="fr-FR" sz="1600" b="1" i="0" u="none" strike="noStrike" dirty="0">
                          <a:solidFill>
                            <a:srgbClr val="000000"/>
                          </a:solidFill>
                          <a:effectLst/>
                          <a:highlight>
                            <a:srgbClr val="FFFFFF"/>
                          </a:highlight>
                          <a:latin typeface="Calibri" panose="020F0502020204030204" pitchFamily="34" charset="0"/>
                        </a:rPr>
                        <a:t> </a:t>
                      </a:r>
                    </a:p>
                  </a:txBody>
                  <a:tcPr marL="4346" marR="4346" marT="434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rtl="0" fontAlgn="ctr"/>
                      <a:r>
                        <a:rPr lang="fr-FR" sz="1300" b="1" i="0" u="none" strike="noStrike" dirty="0">
                          <a:solidFill>
                            <a:srgbClr val="000000"/>
                          </a:solidFill>
                          <a:effectLst/>
                          <a:highlight>
                            <a:srgbClr val="FFFFFF"/>
                          </a:highlight>
                          <a:latin typeface="Calibri" panose="020F0502020204030204" pitchFamily="34" charset="0"/>
                        </a:rPr>
                        <a:t> </a:t>
                      </a:r>
                    </a:p>
                  </a:txBody>
                  <a:tcPr marL="4346" marR="4346" marT="434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rtl="0" fontAlgn="ctr"/>
                      <a:r>
                        <a:rPr lang="fr-FR" sz="1600" b="0" i="0" u="none" strike="noStrike" dirty="0">
                          <a:solidFill>
                            <a:srgbClr val="000000"/>
                          </a:solidFill>
                          <a:effectLst/>
                          <a:highlight>
                            <a:srgbClr val="FFFFFF"/>
                          </a:highlight>
                          <a:latin typeface="Calibri" panose="020F0502020204030204" pitchFamily="34" charset="0"/>
                        </a:rPr>
                        <a:t> </a:t>
                      </a:r>
                    </a:p>
                  </a:txBody>
                  <a:tcPr marL="4346" marR="4346" marT="434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extLst>
                  <a:ext uri="{0D108BD9-81ED-4DB2-BD59-A6C34878D82A}">
                    <a16:rowId xmlns:a16="http://schemas.microsoft.com/office/drawing/2014/main" val="3007405894"/>
                  </a:ext>
                </a:extLst>
              </a:tr>
              <a:tr h="274041">
                <a:tc>
                  <a:txBody>
                    <a:bodyPr/>
                    <a:lstStyle/>
                    <a:p>
                      <a:pPr algn="l" rtl="0" fontAlgn="ctr"/>
                      <a:r>
                        <a:rPr lang="fr-FR" sz="1600" b="1" i="0" u="none" strike="noStrike" dirty="0">
                          <a:solidFill>
                            <a:srgbClr val="000000"/>
                          </a:solidFill>
                          <a:effectLst/>
                          <a:highlight>
                            <a:srgbClr val="FFFFFF"/>
                          </a:highlight>
                          <a:latin typeface="Calibri" panose="020F0502020204030204" pitchFamily="34" charset="0"/>
                        </a:rPr>
                        <a:t> </a:t>
                      </a:r>
                    </a:p>
                  </a:txBody>
                  <a:tcPr marL="4346" marR="4346" marT="434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l" rtl="0" fontAlgn="ctr"/>
                      <a:r>
                        <a:rPr lang="fr-FR" sz="1600" b="1" i="0" u="none" strike="noStrike" dirty="0">
                          <a:solidFill>
                            <a:srgbClr val="000000"/>
                          </a:solidFill>
                          <a:effectLst/>
                          <a:highlight>
                            <a:srgbClr val="FFFFFF"/>
                          </a:highlight>
                          <a:latin typeface="Calibri" panose="020F0502020204030204" pitchFamily="34" charset="0"/>
                        </a:rPr>
                        <a:t> </a:t>
                      </a:r>
                    </a:p>
                  </a:txBody>
                  <a:tcPr marL="4346" marR="4346" marT="434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fr-FR" sz="1300" b="1" i="0" u="none" strike="noStrike" dirty="0">
                          <a:solidFill>
                            <a:srgbClr val="000000"/>
                          </a:solidFill>
                          <a:effectLst/>
                          <a:highlight>
                            <a:srgbClr val="FFFFFF"/>
                          </a:highlight>
                          <a:latin typeface="Calibri" panose="020F0502020204030204" pitchFamily="34" charset="0"/>
                        </a:rPr>
                        <a:t> </a:t>
                      </a:r>
                    </a:p>
                  </a:txBody>
                  <a:tcPr marL="4346" marR="4346" marT="434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fr-FR" sz="1600" b="0" i="0" u="none" strike="noStrike" dirty="0">
                          <a:solidFill>
                            <a:srgbClr val="000000"/>
                          </a:solidFill>
                          <a:effectLst/>
                          <a:highlight>
                            <a:srgbClr val="FFFFFF"/>
                          </a:highlight>
                          <a:latin typeface="Calibri" panose="020F0502020204030204" pitchFamily="34" charset="0"/>
                        </a:rPr>
                        <a:t> </a:t>
                      </a:r>
                    </a:p>
                  </a:txBody>
                  <a:tcPr marL="4346" marR="4346" marT="434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604851812"/>
                  </a:ext>
                </a:extLst>
              </a:tr>
              <a:tr h="274041">
                <a:tc>
                  <a:txBody>
                    <a:bodyPr/>
                    <a:lstStyle/>
                    <a:p>
                      <a:pPr algn="l" rtl="0" fontAlgn="ctr"/>
                      <a:r>
                        <a:rPr lang="fr-FR" sz="1600" b="0" i="0" u="none" strike="noStrike" dirty="0">
                          <a:solidFill>
                            <a:srgbClr val="000000"/>
                          </a:solidFill>
                          <a:effectLst/>
                          <a:latin typeface="Calibri" panose="020F0502020204030204" pitchFamily="34" charset="0"/>
                        </a:rPr>
                        <a:t>Trésorerie au 31/12</a:t>
                      </a:r>
                    </a:p>
                  </a:txBody>
                  <a:tcPr marL="4346" marR="4346" marT="434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rtl="0" fontAlgn="ctr"/>
                      <a:r>
                        <a:rPr lang="fr-FR" sz="1600" b="0" i="0" u="none" strike="noStrike" dirty="0">
                          <a:solidFill>
                            <a:srgbClr val="000000"/>
                          </a:solidFill>
                          <a:effectLst/>
                          <a:latin typeface="Calibri" panose="020F0502020204030204" pitchFamily="34" charset="0"/>
                        </a:rPr>
                        <a:t>        2 168 006 </a:t>
                      </a:r>
                    </a:p>
                  </a:txBody>
                  <a:tcPr marL="4346" marR="4346" marT="434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fr-FR" sz="1300" b="0" i="0" u="none" strike="noStrike" dirty="0">
                          <a:solidFill>
                            <a:srgbClr val="000000"/>
                          </a:solidFill>
                          <a:effectLst/>
                          <a:latin typeface="Calibri" panose="020F0502020204030204" pitchFamily="34" charset="0"/>
                        </a:rPr>
                        <a:t>33,2%</a:t>
                      </a:r>
                    </a:p>
                  </a:txBody>
                  <a:tcPr marL="4346" marR="4346" marT="434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fr-FR" sz="1600" b="0" i="0" u="none" strike="noStrike" dirty="0">
                          <a:solidFill>
                            <a:srgbClr val="000000"/>
                          </a:solidFill>
                          <a:effectLst/>
                          <a:latin typeface="Calibri" panose="020F0502020204030204" pitchFamily="34" charset="0"/>
                        </a:rPr>
                        <a:t>3 246 488</a:t>
                      </a:r>
                    </a:p>
                  </a:txBody>
                  <a:tcPr marL="4346" marR="4346" marT="434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834712481"/>
                  </a:ext>
                </a:extLst>
              </a:tr>
              <a:tr h="543446">
                <a:tc>
                  <a:txBody>
                    <a:bodyPr/>
                    <a:lstStyle/>
                    <a:p>
                      <a:pPr algn="l" rtl="0" fontAlgn="ctr"/>
                      <a:r>
                        <a:rPr lang="fr-FR" sz="1600" b="0" i="0" u="none" strike="noStrike" dirty="0">
                          <a:solidFill>
                            <a:srgbClr val="000000"/>
                          </a:solidFill>
                          <a:effectLst/>
                          <a:highlight>
                            <a:srgbClr val="DCE6F2"/>
                          </a:highlight>
                          <a:latin typeface="Calibri" panose="020F0502020204030204" pitchFamily="34" charset="0"/>
                        </a:rPr>
                        <a:t>Trésorerie hors fonds dédiés / subvention Drones</a:t>
                      </a:r>
                    </a:p>
                  </a:txBody>
                  <a:tcPr marL="4346" marR="4346" marT="434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2"/>
                    </a:solidFill>
                  </a:tcPr>
                </a:tc>
                <a:tc>
                  <a:txBody>
                    <a:bodyPr/>
                    <a:lstStyle/>
                    <a:p>
                      <a:pPr algn="l" rtl="0" fontAlgn="ctr"/>
                      <a:r>
                        <a:rPr lang="fr-FR" sz="1600" b="0" i="0" u="none" strike="noStrike" dirty="0">
                          <a:solidFill>
                            <a:srgbClr val="000000"/>
                          </a:solidFill>
                          <a:effectLst/>
                          <a:highlight>
                            <a:srgbClr val="DCE6F2"/>
                          </a:highlight>
                          <a:latin typeface="Calibri" panose="020F0502020204030204" pitchFamily="34" charset="0"/>
                        </a:rPr>
                        <a:t>        1 383 006 </a:t>
                      </a:r>
                    </a:p>
                  </a:txBody>
                  <a:tcPr marL="4346" marR="4346" marT="434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2"/>
                    </a:solidFill>
                  </a:tcPr>
                </a:tc>
                <a:tc>
                  <a:txBody>
                    <a:bodyPr/>
                    <a:lstStyle/>
                    <a:p>
                      <a:pPr algn="ctr" rtl="0" fontAlgn="ctr"/>
                      <a:r>
                        <a:rPr lang="fr-FR" sz="1300" b="0" i="0" u="none" strike="noStrike" dirty="0">
                          <a:solidFill>
                            <a:srgbClr val="000000"/>
                          </a:solidFill>
                          <a:effectLst/>
                          <a:highlight>
                            <a:srgbClr val="DCE6F2"/>
                          </a:highlight>
                          <a:latin typeface="Calibri" panose="020F0502020204030204" pitchFamily="34" charset="0"/>
                        </a:rPr>
                        <a:t>33,4%</a:t>
                      </a:r>
                    </a:p>
                  </a:txBody>
                  <a:tcPr marL="4346" marR="4346" marT="434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2"/>
                    </a:solidFill>
                  </a:tcPr>
                </a:tc>
                <a:tc>
                  <a:txBody>
                    <a:bodyPr/>
                    <a:lstStyle/>
                    <a:p>
                      <a:pPr algn="ctr" rtl="0" fontAlgn="ctr"/>
                      <a:r>
                        <a:rPr lang="fr-FR" sz="1600" b="0" i="0" u="none" strike="noStrike" dirty="0">
                          <a:solidFill>
                            <a:srgbClr val="000000"/>
                          </a:solidFill>
                          <a:effectLst/>
                          <a:highlight>
                            <a:srgbClr val="DCE6F2"/>
                          </a:highlight>
                          <a:latin typeface="Calibri" panose="020F0502020204030204" pitchFamily="34" charset="0"/>
                        </a:rPr>
                        <a:t>2 076 381</a:t>
                      </a:r>
                    </a:p>
                  </a:txBody>
                  <a:tcPr marL="4346" marR="4346" marT="434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2"/>
                    </a:solidFill>
                  </a:tcPr>
                </a:tc>
                <a:extLst>
                  <a:ext uri="{0D108BD9-81ED-4DB2-BD59-A6C34878D82A}">
                    <a16:rowId xmlns:a16="http://schemas.microsoft.com/office/drawing/2014/main" val="2879959934"/>
                  </a:ext>
                </a:extLst>
              </a:tr>
            </a:tbl>
          </a:graphicData>
        </a:graphic>
      </p:graphicFrame>
      <p:pic>
        <p:nvPicPr>
          <p:cNvPr id="3" name="Picture 2" descr="S:\Com_marketing\03-Charte graphique\2015 et après\LOGOS\FOND BLANC\BITMAP\INDEXE - PNG AVEC TRANSPARENCE\VERTICAL.png">
            <a:extLst>
              <a:ext uri="{FF2B5EF4-FFF2-40B4-BE49-F238E27FC236}">
                <a16:creationId xmlns:a16="http://schemas.microsoft.com/office/drawing/2014/main" id="{A6F990D9-B7D7-2C08-92FC-A0400C552B1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1912" y="116632"/>
            <a:ext cx="950707" cy="792088"/>
          </a:xfrm>
          <a:prstGeom prst="rect">
            <a:avLst/>
          </a:prstGeom>
          <a:noFill/>
          <a:extLst>
            <a:ext uri="{909E8E84-426E-40dd-AFC4-6F175D3DCCD1}">
              <a14:hiddenFill xmlns="" xmlns:a14="http://schemas.microsoft.com/office/drawing/2010/main">
                <a:solidFill>
                  <a:srgbClr val="FFFFFF"/>
                </a:solidFill>
              </a14:hiddenFill>
            </a:ext>
          </a:extLst>
        </p:spPr>
      </p:pic>
      <p:sp>
        <p:nvSpPr>
          <p:cNvPr id="8" name="Espace réservé du numéro de diapositive 7">
            <a:extLst>
              <a:ext uri="{FF2B5EF4-FFF2-40B4-BE49-F238E27FC236}">
                <a16:creationId xmlns:a16="http://schemas.microsoft.com/office/drawing/2014/main" id="{51643688-BE37-4B5D-6FEC-DDE0B8BF1689}"/>
              </a:ext>
            </a:extLst>
          </p:cNvPr>
          <p:cNvSpPr>
            <a:spLocks noGrp="1"/>
          </p:cNvSpPr>
          <p:nvPr>
            <p:ph type="sldNum" sz="quarter" idx="10"/>
          </p:nvPr>
        </p:nvSpPr>
        <p:spPr>
          <a:xfrm>
            <a:off x="8532440" y="6491287"/>
            <a:ext cx="2133600" cy="366713"/>
          </a:xfrm>
        </p:spPr>
        <p:txBody>
          <a:bodyPr/>
          <a:lstStyle/>
          <a:p>
            <a:fld id="{9A18A297-7AB6-445A-BBB7-904C709705D0}" type="slidenum">
              <a:rPr lang="fr-FR" altLang="fr-FR" smtClean="0"/>
              <a:pPr/>
              <a:t>3</a:t>
            </a:fld>
            <a:endParaRPr lang="fr-FR" altLang="fr-FR" dirty="0"/>
          </a:p>
        </p:txBody>
      </p:sp>
    </p:spTree>
    <p:extLst>
      <p:ext uri="{BB962C8B-B14F-4D97-AF65-F5344CB8AC3E}">
        <p14:creationId xmlns:p14="http://schemas.microsoft.com/office/powerpoint/2010/main" val="12059631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ZoneTexte 8"/>
          <p:cNvSpPr txBox="1"/>
          <p:nvPr/>
        </p:nvSpPr>
        <p:spPr>
          <a:xfrm>
            <a:off x="179512" y="1465283"/>
            <a:ext cx="4968552" cy="646331"/>
          </a:xfrm>
          <a:prstGeom prst="rect">
            <a:avLst/>
          </a:prstGeom>
          <a:noFill/>
        </p:spPr>
        <p:txBody>
          <a:bodyPr wrap="square" rtlCol="0">
            <a:spAutoFit/>
          </a:bodyPr>
          <a:lstStyle/>
          <a:p>
            <a:endParaRPr lang="fr-FR" dirty="0"/>
          </a:p>
          <a:p>
            <a:pPr marL="742950" lvl="1" indent="-285750">
              <a:buFont typeface="Arial" panose="020B0604020202020204" pitchFamily="34" charset="0"/>
              <a:buChar char="•"/>
            </a:pPr>
            <a:endParaRPr lang="fr-FR" dirty="0"/>
          </a:p>
        </p:txBody>
      </p:sp>
      <p:sp>
        <p:nvSpPr>
          <p:cNvPr id="14" name="Rectangle 13"/>
          <p:cNvSpPr/>
          <p:nvPr/>
        </p:nvSpPr>
        <p:spPr>
          <a:xfrm>
            <a:off x="2843808" y="6021288"/>
            <a:ext cx="3384376" cy="8367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Titre 1"/>
          <p:cNvSpPr>
            <a:spLocks noGrp="1"/>
          </p:cNvSpPr>
          <p:nvPr>
            <p:ph type="title"/>
          </p:nvPr>
        </p:nvSpPr>
        <p:spPr>
          <a:xfrm>
            <a:off x="889248" y="159285"/>
            <a:ext cx="8229600" cy="1143000"/>
          </a:xfrm>
        </p:spPr>
        <p:txBody>
          <a:bodyPr/>
          <a:lstStyle/>
          <a:p>
            <a:r>
              <a:rPr lang="fr-FR" sz="3600" dirty="0"/>
              <a:t> Baisse des recettes de 5,0%</a:t>
            </a:r>
          </a:p>
        </p:txBody>
      </p:sp>
      <p:sp>
        <p:nvSpPr>
          <p:cNvPr id="15" name="ZoneTexte 14"/>
          <p:cNvSpPr txBox="1"/>
          <p:nvPr/>
        </p:nvSpPr>
        <p:spPr>
          <a:xfrm>
            <a:off x="3275856" y="6127215"/>
            <a:ext cx="3456384" cy="369332"/>
          </a:xfrm>
          <a:prstGeom prst="rect">
            <a:avLst/>
          </a:prstGeom>
          <a:solidFill>
            <a:schemeClr val="bg1"/>
          </a:solidFill>
        </p:spPr>
        <p:txBody>
          <a:bodyPr wrap="square" rtlCol="0">
            <a:spAutoFit/>
          </a:bodyPr>
          <a:lstStyle/>
          <a:p>
            <a:endParaRPr lang="fr-FR" dirty="0"/>
          </a:p>
        </p:txBody>
      </p:sp>
      <p:sp>
        <p:nvSpPr>
          <p:cNvPr id="3" name="ZoneTexte 2">
            <a:extLst>
              <a:ext uri="{FF2B5EF4-FFF2-40B4-BE49-F238E27FC236}">
                <a16:creationId xmlns:a16="http://schemas.microsoft.com/office/drawing/2014/main" id="{0430D565-DA62-4383-B019-A68E0EDB8980}"/>
              </a:ext>
            </a:extLst>
          </p:cNvPr>
          <p:cNvSpPr txBox="1"/>
          <p:nvPr/>
        </p:nvSpPr>
        <p:spPr>
          <a:xfrm>
            <a:off x="363344" y="1052736"/>
            <a:ext cx="8755504" cy="5078313"/>
          </a:xfrm>
          <a:prstGeom prst="rect">
            <a:avLst/>
          </a:prstGeom>
          <a:noFill/>
        </p:spPr>
        <p:txBody>
          <a:bodyPr wrap="square" rtlCol="0">
            <a:spAutoFit/>
          </a:bodyPr>
          <a:lstStyle/>
          <a:p>
            <a:pPr marL="285750" indent="-285750">
              <a:buFont typeface="Arial" panose="020B0604020202020204" pitchFamily="34" charset="0"/>
              <a:buChar char="•"/>
            </a:pPr>
            <a:r>
              <a:rPr lang="fr-FR" dirty="0"/>
              <a:t>Principalement en raison de l’arrêt du contrat UNHAS le 21 février que n’a pas compensé le contrat WWF entrainant une baisse de 47,3% des recettes avion. </a:t>
            </a:r>
          </a:p>
          <a:p>
            <a:pPr marL="285750" indent="-285750">
              <a:buFont typeface="Arial" panose="020B0604020202020204" pitchFamily="34" charset="0"/>
              <a:buChar char="•"/>
            </a:pPr>
            <a:endParaRPr lang="fr-FR" dirty="0"/>
          </a:p>
          <a:p>
            <a:pPr marL="285750" indent="-285750">
              <a:buFont typeface="Arial" panose="020B0604020202020204" pitchFamily="34" charset="0"/>
              <a:buChar char="•"/>
            </a:pPr>
            <a:r>
              <a:rPr lang="fr-FR" dirty="0"/>
              <a:t>Une collecte de dons qui progresse de 5,8%</a:t>
            </a:r>
          </a:p>
          <a:p>
            <a:endParaRPr lang="fr-FR" dirty="0"/>
          </a:p>
          <a:p>
            <a:pPr marL="285750" indent="-285750">
              <a:buFont typeface="Arial" panose="020B0604020202020204" pitchFamily="34" charset="0"/>
              <a:buChar char="•"/>
            </a:pPr>
            <a:r>
              <a:rPr lang="fr-FR" dirty="0"/>
              <a:t>Des cotisations stables à 40 K€</a:t>
            </a:r>
          </a:p>
          <a:p>
            <a:pPr marL="285750" indent="-285750">
              <a:buFont typeface="Arial" panose="020B0604020202020204" pitchFamily="34" charset="0"/>
              <a:buChar char="•"/>
            </a:pPr>
            <a:endParaRPr lang="fr-FR" dirty="0"/>
          </a:p>
          <a:p>
            <a:pPr marL="285750" indent="-285750">
              <a:buFont typeface="Arial" panose="020B0604020202020204" pitchFamily="34" charset="0"/>
              <a:buChar char="•"/>
            </a:pPr>
            <a:r>
              <a:rPr lang="fr-FR" dirty="0"/>
              <a:t>Des mécénats pour 332 K€ en forte progression</a:t>
            </a:r>
          </a:p>
          <a:p>
            <a:pPr marL="285750" indent="-285750">
              <a:buFont typeface="Arial" panose="020B0604020202020204" pitchFamily="34" charset="0"/>
              <a:buChar char="•"/>
            </a:pPr>
            <a:endParaRPr lang="fr-FR" dirty="0"/>
          </a:p>
          <a:p>
            <a:pPr marL="285750" indent="-285750">
              <a:buFont typeface="Arial" panose="020B0604020202020204" pitchFamily="34" charset="0"/>
              <a:buChar char="•"/>
            </a:pPr>
            <a:r>
              <a:rPr lang="fr-FR" dirty="0"/>
              <a:t>Beaucoup plus de legs 70 K€ en 2024 qu’en en 2023</a:t>
            </a:r>
          </a:p>
          <a:p>
            <a:pPr marL="285750" indent="-285750">
              <a:buFont typeface="Arial" panose="020B0604020202020204" pitchFamily="34" charset="0"/>
              <a:buChar char="•"/>
            </a:pPr>
            <a:endParaRPr lang="fr-FR" dirty="0"/>
          </a:p>
          <a:p>
            <a:pPr marL="285750" indent="-285750">
              <a:buFont typeface="Arial" panose="020B0604020202020204" pitchFamily="34" charset="0"/>
              <a:buChar char="•"/>
            </a:pPr>
            <a:r>
              <a:rPr lang="fr-FR" dirty="0"/>
              <a:t>Des participations aux frais d’événements par des donateurs en augmentation sensible: 354 k€ ( Diner de gala et </a:t>
            </a:r>
            <a:r>
              <a:rPr lang="fr-FR" dirty="0" err="1"/>
              <a:t>Aérorun</a:t>
            </a:r>
            <a:r>
              <a:rPr lang="fr-FR" dirty="0"/>
              <a:t>) + 12,4%</a:t>
            </a:r>
          </a:p>
          <a:p>
            <a:pPr marL="285750" indent="-285750">
              <a:buFont typeface="Arial" panose="020B0604020202020204" pitchFamily="34" charset="0"/>
              <a:buChar char="•"/>
            </a:pPr>
            <a:endParaRPr lang="fr-FR" dirty="0"/>
          </a:p>
          <a:p>
            <a:pPr marL="285750" indent="-285750">
              <a:buFont typeface="Arial" panose="020B0604020202020204" pitchFamily="34" charset="0"/>
              <a:buChar char="•"/>
            </a:pPr>
            <a:r>
              <a:rPr lang="fr-FR" dirty="0"/>
              <a:t>Des abandons de frais kilométriques en augmentation à 162k€ en 2024 versus 120k€ en 2023.</a:t>
            </a:r>
          </a:p>
          <a:p>
            <a:pPr marL="285750" indent="-285750">
              <a:buFont typeface="Arial" panose="020B0604020202020204" pitchFamily="34" charset="0"/>
              <a:buChar char="•"/>
            </a:pPr>
            <a:endParaRPr lang="fr-FR" dirty="0"/>
          </a:p>
          <a:p>
            <a:pPr marL="285750" indent="-285750">
              <a:buFont typeface="Arial" panose="020B0604020202020204" pitchFamily="34" charset="0"/>
              <a:buChar char="•"/>
            </a:pPr>
            <a:endParaRPr lang="fr-FR" dirty="0"/>
          </a:p>
        </p:txBody>
      </p:sp>
      <p:graphicFrame>
        <p:nvGraphicFramePr>
          <p:cNvPr id="10" name="Espace réservé du contenu 9">
            <a:extLst>
              <a:ext uri="{FF2B5EF4-FFF2-40B4-BE49-F238E27FC236}">
                <a16:creationId xmlns:a16="http://schemas.microsoft.com/office/drawing/2014/main" id="{2ED3EE4F-6101-C8D3-2A52-D9CA92546037}"/>
              </a:ext>
            </a:extLst>
          </p:cNvPr>
          <p:cNvGraphicFramePr>
            <a:graphicFrameLocks noGrp="1" noChangeAspect="1"/>
          </p:cNvGraphicFramePr>
          <p:nvPr>
            <p:ph idx="1"/>
            <p:extLst>
              <p:ext uri="{D42A27DB-BD31-4B8C-83A1-F6EECF244321}">
                <p14:modId xmlns:p14="http://schemas.microsoft.com/office/powerpoint/2010/main" val="1956717558"/>
              </p:ext>
            </p:extLst>
          </p:nvPr>
        </p:nvGraphicFramePr>
        <p:xfrm>
          <a:off x="5652121" y="1441031"/>
          <a:ext cx="45959" cy="73797"/>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1" name="Tableau 10">
            <a:extLst>
              <a:ext uri="{FF2B5EF4-FFF2-40B4-BE49-F238E27FC236}">
                <a16:creationId xmlns:a16="http://schemas.microsoft.com/office/drawing/2014/main" id="{3E372C96-93EA-CF87-A824-E2A63768AB8C}"/>
              </a:ext>
            </a:extLst>
          </p:cNvPr>
          <p:cNvGraphicFramePr>
            <a:graphicFrameLocks noGrp="1"/>
          </p:cNvGraphicFramePr>
          <p:nvPr>
            <p:extLst>
              <p:ext uri="{D42A27DB-BD31-4B8C-83A1-F6EECF244321}">
                <p14:modId xmlns:p14="http://schemas.microsoft.com/office/powerpoint/2010/main" val="520745797"/>
              </p:ext>
            </p:extLst>
          </p:nvPr>
        </p:nvGraphicFramePr>
        <p:xfrm>
          <a:off x="4731202" y="1620755"/>
          <a:ext cx="4866172" cy="4650164"/>
        </p:xfrm>
        <a:graphic>
          <a:graphicData uri="http://schemas.openxmlformats.org/drawingml/2006/table">
            <a:tbl>
              <a:tblPr/>
              <a:tblGrid>
                <a:gridCol w="683771">
                  <a:extLst>
                    <a:ext uri="{9D8B030D-6E8A-4147-A177-3AD203B41FA5}">
                      <a16:colId xmlns:a16="http://schemas.microsoft.com/office/drawing/2014/main" val="3384305313"/>
                    </a:ext>
                  </a:extLst>
                </a:gridCol>
                <a:gridCol w="1356147">
                  <a:extLst>
                    <a:ext uri="{9D8B030D-6E8A-4147-A177-3AD203B41FA5}">
                      <a16:colId xmlns:a16="http://schemas.microsoft.com/office/drawing/2014/main" val="2257575251"/>
                    </a:ext>
                  </a:extLst>
                </a:gridCol>
                <a:gridCol w="1116826">
                  <a:extLst>
                    <a:ext uri="{9D8B030D-6E8A-4147-A177-3AD203B41FA5}">
                      <a16:colId xmlns:a16="http://schemas.microsoft.com/office/drawing/2014/main" val="4245084625"/>
                    </a:ext>
                  </a:extLst>
                </a:gridCol>
                <a:gridCol w="1025657">
                  <a:extLst>
                    <a:ext uri="{9D8B030D-6E8A-4147-A177-3AD203B41FA5}">
                      <a16:colId xmlns:a16="http://schemas.microsoft.com/office/drawing/2014/main" val="2429943219"/>
                    </a:ext>
                  </a:extLst>
                </a:gridCol>
                <a:gridCol w="683771">
                  <a:extLst>
                    <a:ext uri="{9D8B030D-6E8A-4147-A177-3AD203B41FA5}">
                      <a16:colId xmlns:a16="http://schemas.microsoft.com/office/drawing/2014/main" val="4052046507"/>
                    </a:ext>
                  </a:extLst>
                </a:gridCol>
              </a:tblGrid>
              <a:tr h="155686">
                <a:tc>
                  <a:txBody>
                    <a:bodyPr/>
                    <a:lstStyle/>
                    <a:p>
                      <a:pPr algn="l" fontAlgn="b"/>
                      <a:endParaRPr lang="fr-FR" sz="1000" b="0" i="0" u="none" strike="noStrike">
                        <a:solidFill>
                          <a:srgbClr val="000000"/>
                        </a:solidFill>
                        <a:effectLst/>
                        <a:latin typeface="Aptos Narrow" panose="020B0004020202020204" pitchFamily="34" charset="0"/>
                      </a:endParaRPr>
                    </a:p>
                  </a:txBody>
                  <a:tcPr marL="0" marR="0" marT="0" marB="0">
                    <a:lnL>
                      <a:noFill/>
                    </a:lnL>
                    <a:lnR>
                      <a:noFill/>
                    </a:lnR>
                    <a:lnT>
                      <a:noFill/>
                    </a:lnT>
                    <a:lnB>
                      <a:noFill/>
                    </a:lnB>
                    <a:noFill/>
                  </a:tcPr>
                </a:tc>
                <a:tc>
                  <a:txBody>
                    <a:bodyPr/>
                    <a:lstStyle/>
                    <a:p>
                      <a:pPr algn="l" fontAlgn="b"/>
                      <a:endParaRPr lang="fr-FR" sz="1000" b="0" i="0" u="none" strike="noStrike" dirty="0">
                        <a:solidFill>
                          <a:srgbClr val="000000"/>
                        </a:solidFill>
                        <a:effectLst/>
                        <a:latin typeface="Aptos Narrow" panose="020B0004020202020204" pitchFamily="34" charset="0"/>
                      </a:endParaRPr>
                    </a:p>
                  </a:txBody>
                  <a:tcPr marL="0" marR="0" marT="0" marB="0" anchor="b">
                    <a:lnL>
                      <a:noFill/>
                    </a:lnL>
                    <a:lnR>
                      <a:noFill/>
                    </a:lnR>
                    <a:lnT>
                      <a:noFill/>
                    </a:lnT>
                    <a:lnB>
                      <a:noFill/>
                    </a:lnB>
                    <a:noFill/>
                  </a:tcPr>
                </a:tc>
                <a:tc>
                  <a:txBody>
                    <a:bodyPr/>
                    <a:lstStyle/>
                    <a:p>
                      <a:pPr algn="l" fontAlgn="b"/>
                      <a:endParaRPr lang="fr-FR" sz="1000" b="0" i="0" u="none" strike="noStrike">
                        <a:solidFill>
                          <a:srgbClr val="000000"/>
                        </a:solidFill>
                        <a:effectLst/>
                        <a:latin typeface="Aptos Narrow" panose="020B0004020202020204" pitchFamily="34" charset="0"/>
                      </a:endParaRPr>
                    </a:p>
                  </a:txBody>
                  <a:tcPr marL="0" marR="0" marT="0" marB="0" anchor="b">
                    <a:lnL>
                      <a:noFill/>
                    </a:lnL>
                    <a:lnR>
                      <a:noFill/>
                    </a:lnR>
                    <a:lnT>
                      <a:noFill/>
                    </a:lnT>
                    <a:lnB>
                      <a:noFill/>
                    </a:lnB>
                    <a:noFill/>
                  </a:tcPr>
                </a:tc>
                <a:tc>
                  <a:txBody>
                    <a:bodyPr/>
                    <a:lstStyle/>
                    <a:p>
                      <a:pPr algn="l" fontAlgn="b"/>
                      <a:endParaRPr lang="fr-FR" sz="1000" b="0" i="0" u="none" strike="noStrike">
                        <a:solidFill>
                          <a:srgbClr val="000000"/>
                        </a:solidFill>
                        <a:effectLst/>
                        <a:latin typeface="Aptos Narrow" panose="020B0004020202020204" pitchFamily="34" charset="0"/>
                      </a:endParaRPr>
                    </a:p>
                  </a:txBody>
                  <a:tcPr marL="0" marR="0" marT="0" marB="0" anchor="b">
                    <a:lnL>
                      <a:noFill/>
                    </a:lnL>
                    <a:lnR>
                      <a:noFill/>
                    </a:lnR>
                    <a:lnT>
                      <a:noFill/>
                    </a:lnT>
                    <a:lnB>
                      <a:noFill/>
                    </a:lnB>
                    <a:noFill/>
                  </a:tcPr>
                </a:tc>
                <a:tc>
                  <a:txBody>
                    <a:bodyPr/>
                    <a:lstStyle/>
                    <a:p>
                      <a:pPr algn="l" fontAlgn="b"/>
                      <a:endParaRPr lang="fr-FR" sz="1000" b="0" i="0" u="none" strike="noStrike">
                        <a:solidFill>
                          <a:srgbClr val="000000"/>
                        </a:solidFill>
                        <a:effectLst/>
                        <a:latin typeface="Aptos Narrow" panose="020B0004020202020204" pitchFamily="34" charset="0"/>
                      </a:endParaRPr>
                    </a:p>
                  </a:txBody>
                  <a:tcPr marL="0" marR="0" marT="0" marB="0" anchor="b">
                    <a:lnL>
                      <a:noFill/>
                    </a:lnL>
                    <a:lnR>
                      <a:noFill/>
                    </a:lnR>
                    <a:lnT>
                      <a:noFill/>
                    </a:lnT>
                    <a:lnB>
                      <a:noFill/>
                    </a:lnB>
                    <a:noFill/>
                  </a:tcPr>
                </a:tc>
                <a:extLst>
                  <a:ext uri="{0D108BD9-81ED-4DB2-BD59-A6C34878D82A}">
                    <a16:rowId xmlns:a16="http://schemas.microsoft.com/office/drawing/2014/main" val="1852103218"/>
                  </a:ext>
                </a:extLst>
              </a:tr>
              <a:tr h="155686">
                <a:tc>
                  <a:txBody>
                    <a:bodyPr/>
                    <a:lstStyle/>
                    <a:p>
                      <a:pPr algn="l" fontAlgn="b"/>
                      <a:endParaRPr lang="fr-FR" sz="1000" b="0" i="0" u="none" strike="noStrike">
                        <a:solidFill>
                          <a:srgbClr val="000000"/>
                        </a:solidFill>
                        <a:effectLst/>
                        <a:latin typeface="Aptos Narrow" panose="020B0004020202020204" pitchFamily="34" charset="0"/>
                      </a:endParaRPr>
                    </a:p>
                  </a:txBody>
                  <a:tcPr marL="0" marR="0" marT="0" marB="0" anchor="b">
                    <a:lnL>
                      <a:noFill/>
                    </a:lnL>
                    <a:lnR>
                      <a:noFill/>
                    </a:lnR>
                    <a:lnT>
                      <a:noFill/>
                    </a:lnT>
                    <a:lnB>
                      <a:noFill/>
                    </a:lnB>
                    <a:noFill/>
                  </a:tcPr>
                </a:tc>
                <a:tc>
                  <a:txBody>
                    <a:bodyPr/>
                    <a:lstStyle/>
                    <a:p>
                      <a:pPr algn="l" fontAlgn="b"/>
                      <a:endParaRPr lang="fr-FR" sz="1000" b="0" i="0" u="none" strike="noStrike">
                        <a:solidFill>
                          <a:srgbClr val="000000"/>
                        </a:solidFill>
                        <a:effectLst/>
                        <a:latin typeface="Aptos Narrow" panose="020B0004020202020204" pitchFamily="34" charset="0"/>
                      </a:endParaRPr>
                    </a:p>
                  </a:txBody>
                  <a:tcPr marL="0" marR="0" marT="0" marB="0" anchor="b">
                    <a:lnL>
                      <a:noFill/>
                    </a:lnL>
                    <a:lnR>
                      <a:noFill/>
                    </a:lnR>
                    <a:lnT>
                      <a:noFill/>
                    </a:lnT>
                    <a:lnB>
                      <a:noFill/>
                    </a:lnB>
                    <a:noFill/>
                  </a:tcPr>
                </a:tc>
                <a:tc>
                  <a:txBody>
                    <a:bodyPr/>
                    <a:lstStyle/>
                    <a:p>
                      <a:pPr algn="l" fontAlgn="b"/>
                      <a:endParaRPr lang="fr-FR" sz="1000" b="0" i="0" u="none" strike="noStrike">
                        <a:solidFill>
                          <a:srgbClr val="000000"/>
                        </a:solidFill>
                        <a:effectLst/>
                        <a:latin typeface="Aptos Narrow" panose="020B0004020202020204" pitchFamily="34" charset="0"/>
                      </a:endParaRPr>
                    </a:p>
                  </a:txBody>
                  <a:tcPr marL="0" marR="0" marT="0" marB="0" anchor="b">
                    <a:lnL>
                      <a:noFill/>
                    </a:lnL>
                    <a:lnR>
                      <a:noFill/>
                    </a:lnR>
                    <a:lnT>
                      <a:noFill/>
                    </a:lnT>
                    <a:lnB>
                      <a:noFill/>
                    </a:lnB>
                    <a:noFill/>
                  </a:tcPr>
                </a:tc>
                <a:tc>
                  <a:txBody>
                    <a:bodyPr/>
                    <a:lstStyle/>
                    <a:p>
                      <a:pPr algn="l" fontAlgn="b"/>
                      <a:endParaRPr lang="fr-FR" sz="1000" b="0" i="0" u="none" strike="noStrike">
                        <a:solidFill>
                          <a:srgbClr val="000000"/>
                        </a:solidFill>
                        <a:effectLst/>
                        <a:latin typeface="Aptos Narrow" panose="020B0004020202020204" pitchFamily="34" charset="0"/>
                      </a:endParaRPr>
                    </a:p>
                  </a:txBody>
                  <a:tcPr marL="0" marR="0" marT="0" marB="0" anchor="b">
                    <a:lnL>
                      <a:noFill/>
                    </a:lnL>
                    <a:lnR>
                      <a:noFill/>
                    </a:lnR>
                    <a:lnT>
                      <a:noFill/>
                    </a:lnT>
                    <a:lnB>
                      <a:noFill/>
                    </a:lnB>
                    <a:noFill/>
                  </a:tcPr>
                </a:tc>
                <a:tc>
                  <a:txBody>
                    <a:bodyPr/>
                    <a:lstStyle/>
                    <a:p>
                      <a:pPr algn="l" fontAlgn="b"/>
                      <a:endParaRPr lang="fr-FR" sz="1000" b="0" i="0" u="none" strike="noStrike">
                        <a:solidFill>
                          <a:srgbClr val="000000"/>
                        </a:solidFill>
                        <a:effectLst/>
                        <a:latin typeface="Aptos Narrow" panose="020B0004020202020204" pitchFamily="34" charset="0"/>
                      </a:endParaRPr>
                    </a:p>
                  </a:txBody>
                  <a:tcPr marL="0" marR="0" marT="0" marB="0" anchor="b">
                    <a:lnL>
                      <a:noFill/>
                    </a:lnL>
                    <a:lnR>
                      <a:noFill/>
                    </a:lnR>
                    <a:lnT>
                      <a:noFill/>
                    </a:lnT>
                    <a:lnB>
                      <a:noFill/>
                    </a:lnB>
                    <a:noFill/>
                  </a:tcPr>
                </a:tc>
                <a:extLst>
                  <a:ext uri="{0D108BD9-81ED-4DB2-BD59-A6C34878D82A}">
                    <a16:rowId xmlns:a16="http://schemas.microsoft.com/office/drawing/2014/main" val="1085869945"/>
                  </a:ext>
                </a:extLst>
              </a:tr>
              <a:tr h="155686">
                <a:tc>
                  <a:txBody>
                    <a:bodyPr/>
                    <a:lstStyle/>
                    <a:p>
                      <a:pPr algn="l" fontAlgn="b"/>
                      <a:endParaRPr lang="fr-FR" sz="1000" b="0" i="0" u="none" strike="noStrike">
                        <a:solidFill>
                          <a:srgbClr val="000000"/>
                        </a:solidFill>
                        <a:effectLst/>
                        <a:latin typeface="Aptos Narrow" panose="020B0004020202020204" pitchFamily="34" charset="0"/>
                      </a:endParaRPr>
                    </a:p>
                  </a:txBody>
                  <a:tcPr marL="0" marR="0" marT="0" marB="0" anchor="b">
                    <a:lnL>
                      <a:noFill/>
                    </a:lnL>
                    <a:lnR>
                      <a:noFill/>
                    </a:lnR>
                    <a:lnT>
                      <a:noFill/>
                    </a:lnT>
                    <a:lnB>
                      <a:noFill/>
                    </a:lnB>
                    <a:noFill/>
                  </a:tcPr>
                </a:tc>
                <a:tc>
                  <a:txBody>
                    <a:bodyPr/>
                    <a:lstStyle/>
                    <a:p>
                      <a:pPr algn="l" fontAlgn="b"/>
                      <a:endParaRPr lang="fr-FR" sz="1000" b="0" i="0" u="none" strike="noStrike">
                        <a:solidFill>
                          <a:srgbClr val="000000"/>
                        </a:solidFill>
                        <a:effectLst/>
                        <a:latin typeface="Aptos Narrow" panose="020B0004020202020204" pitchFamily="34" charset="0"/>
                      </a:endParaRPr>
                    </a:p>
                  </a:txBody>
                  <a:tcPr marL="0" marR="0" marT="0" marB="0" anchor="b">
                    <a:lnL>
                      <a:noFill/>
                    </a:lnL>
                    <a:lnR>
                      <a:noFill/>
                    </a:lnR>
                    <a:lnT>
                      <a:noFill/>
                    </a:lnT>
                    <a:lnB>
                      <a:noFill/>
                    </a:lnB>
                    <a:noFill/>
                  </a:tcPr>
                </a:tc>
                <a:tc>
                  <a:txBody>
                    <a:bodyPr/>
                    <a:lstStyle/>
                    <a:p>
                      <a:pPr algn="l" fontAlgn="b"/>
                      <a:endParaRPr lang="fr-FR" sz="1000" b="0" i="0" u="none" strike="noStrike">
                        <a:solidFill>
                          <a:srgbClr val="000000"/>
                        </a:solidFill>
                        <a:effectLst/>
                        <a:latin typeface="Aptos Narrow" panose="020B0004020202020204" pitchFamily="34" charset="0"/>
                      </a:endParaRPr>
                    </a:p>
                  </a:txBody>
                  <a:tcPr marL="0" marR="0" marT="0" marB="0" anchor="b">
                    <a:lnL>
                      <a:noFill/>
                    </a:lnL>
                    <a:lnR>
                      <a:noFill/>
                    </a:lnR>
                    <a:lnT>
                      <a:noFill/>
                    </a:lnT>
                    <a:lnB>
                      <a:noFill/>
                    </a:lnB>
                    <a:noFill/>
                  </a:tcPr>
                </a:tc>
                <a:tc>
                  <a:txBody>
                    <a:bodyPr/>
                    <a:lstStyle/>
                    <a:p>
                      <a:pPr algn="l" fontAlgn="b"/>
                      <a:endParaRPr lang="fr-FR" sz="1000" b="0" i="0" u="none" strike="noStrike">
                        <a:solidFill>
                          <a:srgbClr val="000000"/>
                        </a:solidFill>
                        <a:effectLst/>
                        <a:latin typeface="Aptos Narrow" panose="020B0004020202020204" pitchFamily="34" charset="0"/>
                      </a:endParaRPr>
                    </a:p>
                  </a:txBody>
                  <a:tcPr marL="0" marR="0" marT="0" marB="0" anchor="b">
                    <a:lnL>
                      <a:noFill/>
                    </a:lnL>
                    <a:lnR>
                      <a:noFill/>
                    </a:lnR>
                    <a:lnT>
                      <a:noFill/>
                    </a:lnT>
                    <a:lnB>
                      <a:noFill/>
                    </a:lnB>
                    <a:noFill/>
                  </a:tcPr>
                </a:tc>
                <a:tc>
                  <a:txBody>
                    <a:bodyPr/>
                    <a:lstStyle/>
                    <a:p>
                      <a:pPr algn="l" fontAlgn="b"/>
                      <a:endParaRPr lang="fr-FR" sz="1000" b="0" i="0" u="none" strike="noStrike">
                        <a:solidFill>
                          <a:srgbClr val="000000"/>
                        </a:solidFill>
                        <a:effectLst/>
                        <a:latin typeface="Aptos Narrow" panose="020B0004020202020204" pitchFamily="34" charset="0"/>
                      </a:endParaRPr>
                    </a:p>
                  </a:txBody>
                  <a:tcPr marL="0" marR="0" marT="0" marB="0" anchor="b">
                    <a:lnL>
                      <a:noFill/>
                    </a:lnL>
                    <a:lnR>
                      <a:noFill/>
                    </a:lnR>
                    <a:lnT>
                      <a:noFill/>
                    </a:lnT>
                    <a:lnB>
                      <a:noFill/>
                    </a:lnB>
                    <a:noFill/>
                  </a:tcPr>
                </a:tc>
                <a:extLst>
                  <a:ext uri="{0D108BD9-81ED-4DB2-BD59-A6C34878D82A}">
                    <a16:rowId xmlns:a16="http://schemas.microsoft.com/office/drawing/2014/main" val="2301866790"/>
                  </a:ext>
                </a:extLst>
              </a:tr>
              <a:tr h="155686">
                <a:tc>
                  <a:txBody>
                    <a:bodyPr/>
                    <a:lstStyle/>
                    <a:p>
                      <a:pPr algn="l" fontAlgn="b"/>
                      <a:endParaRPr lang="fr-FR" sz="1000" b="0" i="0" u="none" strike="noStrike">
                        <a:solidFill>
                          <a:srgbClr val="000000"/>
                        </a:solidFill>
                        <a:effectLst/>
                        <a:latin typeface="Aptos Narrow" panose="020B0004020202020204" pitchFamily="34" charset="0"/>
                      </a:endParaRPr>
                    </a:p>
                  </a:txBody>
                  <a:tcPr marL="0" marR="0" marT="0" marB="0" anchor="b">
                    <a:lnL>
                      <a:noFill/>
                    </a:lnL>
                    <a:lnR>
                      <a:noFill/>
                    </a:lnR>
                    <a:lnT>
                      <a:noFill/>
                    </a:lnT>
                    <a:lnB>
                      <a:noFill/>
                    </a:lnB>
                    <a:noFill/>
                  </a:tcPr>
                </a:tc>
                <a:tc>
                  <a:txBody>
                    <a:bodyPr/>
                    <a:lstStyle/>
                    <a:p>
                      <a:pPr algn="l" fontAlgn="b"/>
                      <a:endParaRPr lang="fr-FR" sz="1000" b="0" i="0" u="none" strike="noStrike">
                        <a:solidFill>
                          <a:srgbClr val="000000"/>
                        </a:solidFill>
                        <a:effectLst/>
                        <a:latin typeface="Aptos Narrow" panose="020B0004020202020204" pitchFamily="34" charset="0"/>
                      </a:endParaRPr>
                    </a:p>
                  </a:txBody>
                  <a:tcPr marL="0" marR="0" marT="0" marB="0" anchor="b">
                    <a:lnL>
                      <a:noFill/>
                    </a:lnL>
                    <a:lnR>
                      <a:noFill/>
                    </a:lnR>
                    <a:lnT>
                      <a:noFill/>
                    </a:lnT>
                    <a:lnB>
                      <a:noFill/>
                    </a:lnB>
                    <a:noFill/>
                  </a:tcPr>
                </a:tc>
                <a:tc>
                  <a:txBody>
                    <a:bodyPr/>
                    <a:lstStyle/>
                    <a:p>
                      <a:pPr algn="l" fontAlgn="b"/>
                      <a:endParaRPr lang="fr-FR" sz="1000" b="0" i="0" u="none" strike="noStrike">
                        <a:solidFill>
                          <a:srgbClr val="000000"/>
                        </a:solidFill>
                        <a:effectLst/>
                        <a:latin typeface="Aptos Narrow" panose="020B0004020202020204" pitchFamily="34" charset="0"/>
                      </a:endParaRPr>
                    </a:p>
                  </a:txBody>
                  <a:tcPr marL="0" marR="0" marT="0" marB="0" anchor="b">
                    <a:lnL>
                      <a:noFill/>
                    </a:lnL>
                    <a:lnR>
                      <a:noFill/>
                    </a:lnR>
                    <a:lnT>
                      <a:noFill/>
                    </a:lnT>
                    <a:lnB>
                      <a:noFill/>
                    </a:lnB>
                    <a:noFill/>
                  </a:tcPr>
                </a:tc>
                <a:tc>
                  <a:txBody>
                    <a:bodyPr/>
                    <a:lstStyle/>
                    <a:p>
                      <a:pPr algn="l" fontAlgn="b"/>
                      <a:endParaRPr lang="fr-FR" sz="1000" b="0" i="0" u="none" strike="noStrike">
                        <a:solidFill>
                          <a:srgbClr val="000000"/>
                        </a:solidFill>
                        <a:effectLst/>
                        <a:latin typeface="Aptos Narrow" panose="020B0004020202020204" pitchFamily="34" charset="0"/>
                      </a:endParaRPr>
                    </a:p>
                  </a:txBody>
                  <a:tcPr marL="0" marR="0" marT="0" marB="0" anchor="b">
                    <a:lnL>
                      <a:noFill/>
                    </a:lnL>
                    <a:lnR>
                      <a:noFill/>
                    </a:lnR>
                    <a:lnT>
                      <a:noFill/>
                    </a:lnT>
                    <a:lnB>
                      <a:noFill/>
                    </a:lnB>
                    <a:noFill/>
                  </a:tcPr>
                </a:tc>
                <a:tc>
                  <a:txBody>
                    <a:bodyPr/>
                    <a:lstStyle/>
                    <a:p>
                      <a:pPr algn="l" fontAlgn="b"/>
                      <a:endParaRPr lang="fr-FR" sz="1000" b="0" i="0" u="none" strike="noStrike">
                        <a:solidFill>
                          <a:srgbClr val="000000"/>
                        </a:solidFill>
                        <a:effectLst/>
                        <a:latin typeface="Aptos Narrow" panose="020B0004020202020204" pitchFamily="34" charset="0"/>
                      </a:endParaRPr>
                    </a:p>
                  </a:txBody>
                  <a:tcPr marL="0" marR="0" marT="0" marB="0" anchor="b">
                    <a:lnL>
                      <a:noFill/>
                    </a:lnL>
                    <a:lnR>
                      <a:noFill/>
                    </a:lnR>
                    <a:lnT>
                      <a:noFill/>
                    </a:lnT>
                    <a:lnB>
                      <a:noFill/>
                    </a:lnB>
                    <a:noFill/>
                  </a:tcPr>
                </a:tc>
                <a:extLst>
                  <a:ext uri="{0D108BD9-81ED-4DB2-BD59-A6C34878D82A}">
                    <a16:rowId xmlns:a16="http://schemas.microsoft.com/office/drawing/2014/main" val="1267410594"/>
                  </a:ext>
                </a:extLst>
              </a:tr>
              <a:tr h="155686">
                <a:tc>
                  <a:txBody>
                    <a:bodyPr/>
                    <a:lstStyle/>
                    <a:p>
                      <a:pPr algn="l" fontAlgn="b"/>
                      <a:endParaRPr lang="fr-FR" sz="1000" b="0" i="0" u="none" strike="noStrike">
                        <a:solidFill>
                          <a:srgbClr val="000000"/>
                        </a:solidFill>
                        <a:effectLst/>
                        <a:latin typeface="Aptos Narrow" panose="020B0004020202020204" pitchFamily="34" charset="0"/>
                      </a:endParaRPr>
                    </a:p>
                  </a:txBody>
                  <a:tcPr marL="0" marR="0" marT="0" marB="0" anchor="b">
                    <a:lnL>
                      <a:noFill/>
                    </a:lnL>
                    <a:lnR>
                      <a:noFill/>
                    </a:lnR>
                    <a:lnT>
                      <a:noFill/>
                    </a:lnT>
                    <a:lnB>
                      <a:noFill/>
                    </a:lnB>
                    <a:noFill/>
                  </a:tcPr>
                </a:tc>
                <a:tc>
                  <a:txBody>
                    <a:bodyPr/>
                    <a:lstStyle/>
                    <a:p>
                      <a:pPr algn="l" fontAlgn="b"/>
                      <a:endParaRPr lang="fr-FR" sz="1000" b="0" i="0" u="none" strike="noStrike">
                        <a:solidFill>
                          <a:srgbClr val="000000"/>
                        </a:solidFill>
                        <a:effectLst/>
                        <a:latin typeface="Aptos Narrow" panose="020B0004020202020204" pitchFamily="34" charset="0"/>
                      </a:endParaRPr>
                    </a:p>
                  </a:txBody>
                  <a:tcPr marL="0" marR="0" marT="0" marB="0" anchor="b">
                    <a:lnL>
                      <a:noFill/>
                    </a:lnL>
                    <a:lnR>
                      <a:noFill/>
                    </a:lnR>
                    <a:lnT>
                      <a:noFill/>
                    </a:lnT>
                    <a:lnB>
                      <a:noFill/>
                    </a:lnB>
                    <a:noFill/>
                  </a:tcPr>
                </a:tc>
                <a:tc>
                  <a:txBody>
                    <a:bodyPr/>
                    <a:lstStyle/>
                    <a:p>
                      <a:pPr algn="l" fontAlgn="b"/>
                      <a:endParaRPr lang="fr-FR" sz="1000" b="0" i="0" u="none" strike="noStrike">
                        <a:solidFill>
                          <a:srgbClr val="000000"/>
                        </a:solidFill>
                        <a:effectLst/>
                        <a:latin typeface="Aptos Narrow" panose="020B0004020202020204" pitchFamily="34" charset="0"/>
                      </a:endParaRPr>
                    </a:p>
                  </a:txBody>
                  <a:tcPr marL="0" marR="0" marT="0" marB="0" anchor="b">
                    <a:lnL>
                      <a:noFill/>
                    </a:lnL>
                    <a:lnR>
                      <a:noFill/>
                    </a:lnR>
                    <a:lnT>
                      <a:noFill/>
                    </a:lnT>
                    <a:lnB>
                      <a:noFill/>
                    </a:lnB>
                    <a:noFill/>
                  </a:tcPr>
                </a:tc>
                <a:tc>
                  <a:txBody>
                    <a:bodyPr/>
                    <a:lstStyle/>
                    <a:p>
                      <a:pPr algn="l" fontAlgn="b"/>
                      <a:endParaRPr lang="fr-FR" sz="1000" b="0" i="0" u="none" strike="noStrike">
                        <a:solidFill>
                          <a:srgbClr val="000000"/>
                        </a:solidFill>
                        <a:effectLst/>
                        <a:latin typeface="Aptos Narrow" panose="020B0004020202020204" pitchFamily="34" charset="0"/>
                      </a:endParaRPr>
                    </a:p>
                  </a:txBody>
                  <a:tcPr marL="0" marR="0" marT="0" marB="0" anchor="b">
                    <a:lnL>
                      <a:noFill/>
                    </a:lnL>
                    <a:lnR>
                      <a:noFill/>
                    </a:lnR>
                    <a:lnT>
                      <a:noFill/>
                    </a:lnT>
                    <a:lnB>
                      <a:noFill/>
                    </a:lnB>
                    <a:noFill/>
                  </a:tcPr>
                </a:tc>
                <a:tc>
                  <a:txBody>
                    <a:bodyPr/>
                    <a:lstStyle/>
                    <a:p>
                      <a:pPr algn="l" fontAlgn="b"/>
                      <a:endParaRPr lang="fr-FR" sz="1000" b="0" i="0" u="none" strike="noStrike">
                        <a:solidFill>
                          <a:srgbClr val="000000"/>
                        </a:solidFill>
                        <a:effectLst/>
                        <a:latin typeface="Aptos Narrow" panose="020B0004020202020204" pitchFamily="34" charset="0"/>
                      </a:endParaRPr>
                    </a:p>
                  </a:txBody>
                  <a:tcPr marL="0" marR="0" marT="0" marB="0" anchor="b">
                    <a:lnL>
                      <a:noFill/>
                    </a:lnL>
                    <a:lnR>
                      <a:noFill/>
                    </a:lnR>
                    <a:lnT>
                      <a:noFill/>
                    </a:lnT>
                    <a:lnB>
                      <a:noFill/>
                    </a:lnB>
                    <a:noFill/>
                  </a:tcPr>
                </a:tc>
                <a:extLst>
                  <a:ext uri="{0D108BD9-81ED-4DB2-BD59-A6C34878D82A}">
                    <a16:rowId xmlns:a16="http://schemas.microsoft.com/office/drawing/2014/main" val="1091771482"/>
                  </a:ext>
                </a:extLst>
              </a:tr>
              <a:tr h="155686">
                <a:tc>
                  <a:txBody>
                    <a:bodyPr/>
                    <a:lstStyle/>
                    <a:p>
                      <a:pPr algn="l" fontAlgn="b"/>
                      <a:endParaRPr lang="fr-FR" sz="1000" b="0" i="0" u="none" strike="noStrike">
                        <a:solidFill>
                          <a:srgbClr val="000000"/>
                        </a:solidFill>
                        <a:effectLst/>
                        <a:latin typeface="Aptos Narrow" panose="020B0004020202020204" pitchFamily="34" charset="0"/>
                      </a:endParaRPr>
                    </a:p>
                  </a:txBody>
                  <a:tcPr marL="0" marR="0" marT="0" marB="0" anchor="b">
                    <a:lnL>
                      <a:noFill/>
                    </a:lnL>
                    <a:lnR>
                      <a:noFill/>
                    </a:lnR>
                    <a:lnT>
                      <a:noFill/>
                    </a:lnT>
                    <a:lnB>
                      <a:noFill/>
                    </a:lnB>
                    <a:noFill/>
                  </a:tcPr>
                </a:tc>
                <a:tc>
                  <a:txBody>
                    <a:bodyPr/>
                    <a:lstStyle/>
                    <a:p>
                      <a:pPr algn="l" fontAlgn="b"/>
                      <a:endParaRPr lang="fr-FR" sz="1000" b="0" i="0" u="none" strike="noStrike">
                        <a:solidFill>
                          <a:srgbClr val="000000"/>
                        </a:solidFill>
                        <a:effectLst/>
                        <a:latin typeface="Aptos Narrow" panose="020B0004020202020204" pitchFamily="34" charset="0"/>
                      </a:endParaRPr>
                    </a:p>
                  </a:txBody>
                  <a:tcPr marL="0" marR="0" marT="0" marB="0" anchor="b">
                    <a:lnL>
                      <a:noFill/>
                    </a:lnL>
                    <a:lnR>
                      <a:noFill/>
                    </a:lnR>
                    <a:lnT>
                      <a:noFill/>
                    </a:lnT>
                    <a:lnB>
                      <a:noFill/>
                    </a:lnB>
                    <a:noFill/>
                  </a:tcPr>
                </a:tc>
                <a:tc>
                  <a:txBody>
                    <a:bodyPr/>
                    <a:lstStyle/>
                    <a:p>
                      <a:pPr algn="l" fontAlgn="b"/>
                      <a:endParaRPr lang="fr-FR" sz="1000" b="0" i="0" u="none" strike="noStrike">
                        <a:solidFill>
                          <a:srgbClr val="000000"/>
                        </a:solidFill>
                        <a:effectLst/>
                        <a:latin typeface="Aptos Narrow" panose="020B0004020202020204" pitchFamily="34" charset="0"/>
                      </a:endParaRPr>
                    </a:p>
                  </a:txBody>
                  <a:tcPr marL="0" marR="0" marT="0" marB="0" anchor="b">
                    <a:lnL>
                      <a:noFill/>
                    </a:lnL>
                    <a:lnR>
                      <a:noFill/>
                    </a:lnR>
                    <a:lnT>
                      <a:noFill/>
                    </a:lnT>
                    <a:lnB>
                      <a:noFill/>
                    </a:lnB>
                    <a:noFill/>
                  </a:tcPr>
                </a:tc>
                <a:tc>
                  <a:txBody>
                    <a:bodyPr/>
                    <a:lstStyle/>
                    <a:p>
                      <a:pPr algn="l" fontAlgn="b"/>
                      <a:endParaRPr lang="fr-FR" sz="1000" b="0" i="0" u="none" strike="noStrike">
                        <a:solidFill>
                          <a:srgbClr val="000000"/>
                        </a:solidFill>
                        <a:effectLst/>
                        <a:latin typeface="Aptos Narrow" panose="020B0004020202020204" pitchFamily="34" charset="0"/>
                      </a:endParaRPr>
                    </a:p>
                  </a:txBody>
                  <a:tcPr marL="0" marR="0" marT="0" marB="0" anchor="b">
                    <a:lnL>
                      <a:noFill/>
                    </a:lnL>
                    <a:lnR>
                      <a:noFill/>
                    </a:lnR>
                    <a:lnT>
                      <a:noFill/>
                    </a:lnT>
                    <a:lnB>
                      <a:noFill/>
                    </a:lnB>
                    <a:noFill/>
                  </a:tcPr>
                </a:tc>
                <a:tc>
                  <a:txBody>
                    <a:bodyPr/>
                    <a:lstStyle/>
                    <a:p>
                      <a:pPr algn="l" fontAlgn="b"/>
                      <a:endParaRPr lang="fr-FR" sz="1000" b="0" i="0" u="none" strike="noStrike">
                        <a:solidFill>
                          <a:srgbClr val="000000"/>
                        </a:solidFill>
                        <a:effectLst/>
                        <a:latin typeface="Aptos Narrow" panose="020B0004020202020204" pitchFamily="34" charset="0"/>
                      </a:endParaRPr>
                    </a:p>
                  </a:txBody>
                  <a:tcPr marL="0" marR="0" marT="0" marB="0" anchor="b">
                    <a:lnL>
                      <a:noFill/>
                    </a:lnL>
                    <a:lnR>
                      <a:noFill/>
                    </a:lnR>
                    <a:lnT>
                      <a:noFill/>
                    </a:lnT>
                    <a:lnB>
                      <a:noFill/>
                    </a:lnB>
                    <a:noFill/>
                  </a:tcPr>
                </a:tc>
                <a:extLst>
                  <a:ext uri="{0D108BD9-81ED-4DB2-BD59-A6C34878D82A}">
                    <a16:rowId xmlns:a16="http://schemas.microsoft.com/office/drawing/2014/main" val="2561540441"/>
                  </a:ext>
                </a:extLst>
              </a:tr>
              <a:tr h="155686">
                <a:tc>
                  <a:txBody>
                    <a:bodyPr/>
                    <a:lstStyle/>
                    <a:p>
                      <a:pPr algn="l" fontAlgn="b"/>
                      <a:endParaRPr lang="fr-FR" sz="1000" b="0" i="0" u="none" strike="noStrike">
                        <a:solidFill>
                          <a:srgbClr val="000000"/>
                        </a:solidFill>
                        <a:effectLst/>
                        <a:latin typeface="Aptos Narrow" panose="020B0004020202020204" pitchFamily="34" charset="0"/>
                      </a:endParaRPr>
                    </a:p>
                  </a:txBody>
                  <a:tcPr marL="0" marR="0" marT="0" marB="0" anchor="b">
                    <a:lnL>
                      <a:noFill/>
                    </a:lnL>
                    <a:lnR>
                      <a:noFill/>
                    </a:lnR>
                    <a:lnT>
                      <a:noFill/>
                    </a:lnT>
                    <a:lnB>
                      <a:noFill/>
                    </a:lnB>
                    <a:noFill/>
                  </a:tcPr>
                </a:tc>
                <a:tc>
                  <a:txBody>
                    <a:bodyPr/>
                    <a:lstStyle/>
                    <a:p>
                      <a:pPr algn="l" fontAlgn="b"/>
                      <a:endParaRPr lang="fr-FR" sz="1000" b="0" i="0" u="none" strike="noStrike">
                        <a:solidFill>
                          <a:srgbClr val="000000"/>
                        </a:solidFill>
                        <a:effectLst/>
                        <a:latin typeface="Aptos Narrow" panose="020B0004020202020204" pitchFamily="34" charset="0"/>
                      </a:endParaRPr>
                    </a:p>
                  </a:txBody>
                  <a:tcPr marL="0" marR="0" marT="0" marB="0" anchor="b">
                    <a:lnL>
                      <a:noFill/>
                    </a:lnL>
                    <a:lnR>
                      <a:noFill/>
                    </a:lnR>
                    <a:lnT>
                      <a:noFill/>
                    </a:lnT>
                    <a:lnB>
                      <a:noFill/>
                    </a:lnB>
                    <a:noFill/>
                  </a:tcPr>
                </a:tc>
                <a:tc>
                  <a:txBody>
                    <a:bodyPr/>
                    <a:lstStyle/>
                    <a:p>
                      <a:pPr algn="l" fontAlgn="b"/>
                      <a:endParaRPr lang="fr-FR" sz="1000" b="0" i="0" u="none" strike="noStrike">
                        <a:solidFill>
                          <a:srgbClr val="000000"/>
                        </a:solidFill>
                        <a:effectLst/>
                        <a:latin typeface="Aptos Narrow" panose="020B0004020202020204" pitchFamily="34" charset="0"/>
                      </a:endParaRPr>
                    </a:p>
                  </a:txBody>
                  <a:tcPr marL="0" marR="0" marT="0" marB="0" anchor="b">
                    <a:lnL>
                      <a:noFill/>
                    </a:lnL>
                    <a:lnR>
                      <a:noFill/>
                    </a:lnR>
                    <a:lnT>
                      <a:noFill/>
                    </a:lnT>
                    <a:lnB>
                      <a:noFill/>
                    </a:lnB>
                    <a:noFill/>
                  </a:tcPr>
                </a:tc>
                <a:tc>
                  <a:txBody>
                    <a:bodyPr/>
                    <a:lstStyle/>
                    <a:p>
                      <a:pPr algn="l" fontAlgn="b"/>
                      <a:endParaRPr lang="fr-FR" sz="1000" b="0" i="0" u="none" strike="noStrike">
                        <a:solidFill>
                          <a:srgbClr val="000000"/>
                        </a:solidFill>
                        <a:effectLst/>
                        <a:latin typeface="Aptos Narrow" panose="020B0004020202020204" pitchFamily="34" charset="0"/>
                      </a:endParaRPr>
                    </a:p>
                  </a:txBody>
                  <a:tcPr marL="0" marR="0" marT="0" marB="0" anchor="b">
                    <a:lnL>
                      <a:noFill/>
                    </a:lnL>
                    <a:lnR>
                      <a:noFill/>
                    </a:lnR>
                    <a:lnT>
                      <a:noFill/>
                    </a:lnT>
                    <a:lnB>
                      <a:noFill/>
                    </a:lnB>
                    <a:noFill/>
                  </a:tcPr>
                </a:tc>
                <a:tc>
                  <a:txBody>
                    <a:bodyPr/>
                    <a:lstStyle/>
                    <a:p>
                      <a:pPr algn="l" fontAlgn="b"/>
                      <a:endParaRPr lang="fr-FR" sz="1000" b="0" i="0" u="none" strike="noStrike">
                        <a:solidFill>
                          <a:srgbClr val="000000"/>
                        </a:solidFill>
                        <a:effectLst/>
                        <a:latin typeface="Aptos Narrow" panose="020B0004020202020204" pitchFamily="34" charset="0"/>
                      </a:endParaRPr>
                    </a:p>
                  </a:txBody>
                  <a:tcPr marL="0" marR="0" marT="0" marB="0" anchor="b">
                    <a:lnL>
                      <a:noFill/>
                    </a:lnL>
                    <a:lnR>
                      <a:noFill/>
                    </a:lnR>
                    <a:lnT>
                      <a:noFill/>
                    </a:lnT>
                    <a:lnB>
                      <a:noFill/>
                    </a:lnB>
                    <a:noFill/>
                  </a:tcPr>
                </a:tc>
                <a:extLst>
                  <a:ext uri="{0D108BD9-81ED-4DB2-BD59-A6C34878D82A}">
                    <a16:rowId xmlns:a16="http://schemas.microsoft.com/office/drawing/2014/main" val="3727586600"/>
                  </a:ext>
                </a:extLst>
              </a:tr>
              <a:tr h="155686">
                <a:tc>
                  <a:txBody>
                    <a:bodyPr/>
                    <a:lstStyle/>
                    <a:p>
                      <a:pPr algn="l" fontAlgn="b"/>
                      <a:endParaRPr lang="fr-FR" sz="1000" b="0" i="0" u="none" strike="noStrike">
                        <a:solidFill>
                          <a:srgbClr val="000000"/>
                        </a:solidFill>
                        <a:effectLst/>
                        <a:latin typeface="Aptos Narrow" panose="020B0004020202020204" pitchFamily="34" charset="0"/>
                      </a:endParaRPr>
                    </a:p>
                  </a:txBody>
                  <a:tcPr marL="0" marR="0" marT="0" marB="0" anchor="b">
                    <a:lnL>
                      <a:noFill/>
                    </a:lnL>
                    <a:lnR>
                      <a:noFill/>
                    </a:lnR>
                    <a:lnT>
                      <a:noFill/>
                    </a:lnT>
                    <a:lnB>
                      <a:noFill/>
                    </a:lnB>
                    <a:noFill/>
                  </a:tcPr>
                </a:tc>
                <a:tc>
                  <a:txBody>
                    <a:bodyPr/>
                    <a:lstStyle/>
                    <a:p>
                      <a:pPr algn="l" fontAlgn="b"/>
                      <a:endParaRPr lang="fr-FR" sz="1000" b="0" i="0" u="none" strike="noStrike">
                        <a:solidFill>
                          <a:srgbClr val="000000"/>
                        </a:solidFill>
                        <a:effectLst/>
                        <a:latin typeface="Aptos Narrow" panose="020B0004020202020204" pitchFamily="34" charset="0"/>
                      </a:endParaRPr>
                    </a:p>
                  </a:txBody>
                  <a:tcPr marL="0" marR="0" marT="0" marB="0" anchor="b">
                    <a:lnL>
                      <a:noFill/>
                    </a:lnL>
                    <a:lnR>
                      <a:noFill/>
                    </a:lnR>
                    <a:lnT>
                      <a:noFill/>
                    </a:lnT>
                    <a:lnB>
                      <a:noFill/>
                    </a:lnB>
                    <a:noFill/>
                  </a:tcPr>
                </a:tc>
                <a:tc>
                  <a:txBody>
                    <a:bodyPr/>
                    <a:lstStyle/>
                    <a:p>
                      <a:pPr algn="l" fontAlgn="b"/>
                      <a:endParaRPr lang="fr-FR" sz="1000" b="0" i="0" u="none" strike="noStrike">
                        <a:solidFill>
                          <a:srgbClr val="000000"/>
                        </a:solidFill>
                        <a:effectLst/>
                        <a:latin typeface="Aptos Narrow" panose="020B0004020202020204" pitchFamily="34" charset="0"/>
                      </a:endParaRPr>
                    </a:p>
                  </a:txBody>
                  <a:tcPr marL="0" marR="0" marT="0" marB="0" anchor="b">
                    <a:lnL>
                      <a:noFill/>
                    </a:lnL>
                    <a:lnR>
                      <a:noFill/>
                    </a:lnR>
                    <a:lnT>
                      <a:noFill/>
                    </a:lnT>
                    <a:lnB>
                      <a:noFill/>
                    </a:lnB>
                    <a:noFill/>
                  </a:tcPr>
                </a:tc>
                <a:tc>
                  <a:txBody>
                    <a:bodyPr/>
                    <a:lstStyle/>
                    <a:p>
                      <a:pPr algn="l" fontAlgn="b"/>
                      <a:endParaRPr lang="fr-FR" sz="1000" b="0" i="0" u="none" strike="noStrike">
                        <a:solidFill>
                          <a:srgbClr val="000000"/>
                        </a:solidFill>
                        <a:effectLst/>
                        <a:latin typeface="Aptos Narrow" panose="020B0004020202020204" pitchFamily="34" charset="0"/>
                      </a:endParaRPr>
                    </a:p>
                  </a:txBody>
                  <a:tcPr marL="0" marR="0" marT="0" marB="0" anchor="b">
                    <a:lnL>
                      <a:noFill/>
                    </a:lnL>
                    <a:lnR>
                      <a:noFill/>
                    </a:lnR>
                    <a:lnT>
                      <a:noFill/>
                    </a:lnT>
                    <a:lnB>
                      <a:noFill/>
                    </a:lnB>
                    <a:noFill/>
                  </a:tcPr>
                </a:tc>
                <a:tc>
                  <a:txBody>
                    <a:bodyPr/>
                    <a:lstStyle/>
                    <a:p>
                      <a:pPr algn="l" fontAlgn="b"/>
                      <a:endParaRPr lang="fr-FR" sz="1000" b="0" i="0" u="none" strike="noStrike">
                        <a:solidFill>
                          <a:srgbClr val="000000"/>
                        </a:solidFill>
                        <a:effectLst/>
                        <a:latin typeface="Aptos Narrow" panose="020B0004020202020204" pitchFamily="34" charset="0"/>
                      </a:endParaRPr>
                    </a:p>
                  </a:txBody>
                  <a:tcPr marL="0" marR="0" marT="0" marB="0" anchor="b">
                    <a:lnL>
                      <a:noFill/>
                    </a:lnL>
                    <a:lnR>
                      <a:noFill/>
                    </a:lnR>
                    <a:lnT>
                      <a:noFill/>
                    </a:lnT>
                    <a:lnB>
                      <a:noFill/>
                    </a:lnB>
                    <a:noFill/>
                  </a:tcPr>
                </a:tc>
                <a:extLst>
                  <a:ext uri="{0D108BD9-81ED-4DB2-BD59-A6C34878D82A}">
                    <a16:rowId xmlns:a16="http://schemas.microsoft.com/office/drawing/2014/main" val="4188959837"/>
                  </a:ext>
                </a:extLst>
              </a:tr>
              <a:tr h="155686">
                <a:tc>
                  <a:txBody>
                    <a:bodyPr/>
                    <a:lstStyle/>
                    <a:p>
                      <a:pPr algn="l" fontAlgn="b"/>
                      <a:endParaRPr lang="fr-FR" sz="1000" b="0" i="0" u="none" strike="noStrike">
                        <a:solidFill>
                          <a:srgbClr val="000000"/>
                        </a:solidFill>
                        <a:effectLst/>
                        <a:latin typeface="Aptos Narrow" panose="020B0004020202020204" pitchFamily="34" charset="0"/>
                      </a:endParaRPr>
                    </a:p>
                  </a:txBody>
                  <a:tcPr marL="0" marR="0" marT="0" marB="0" anchor="b">
                    <a:lnL>
                      <a:noFill/>
                    </a:lnL>
                    <a:lnR>
                      <a:noFill/>
                    </a:lnR>
                    <a:lnT>
                      <a:noFill/>
                    </a:lnT>
                    <a:lnB>
                      <a:noFill/>
                    </a:lnB>
                    <a:noFill/>
                  </a:tcPr>
                </a:tc>
                <a:tc>
                  <a:txBody>
                    <a:bodyPr/>
                    <a:lstStyle/>
                    <a:p>
                      <a:pPr algn="l" fontAlgn="b"/>
                      <a:endParaRPr lang="fr-FR" sz="1000" b="0" i="0" u="none" strike="noStrike">
                        <a:solidFill>
                          <a:srgbClr val="000000"/>
                        </a:solidFill>
                        <a:effectLst/>
                        <a:latin typeface="Aptos Narrow" panose="020B0004020202020204" pitchFamily="34" charset="0"/>
                      </a:endParaRPr>
                    </a:p>
                  </a:txBody>
                  <a:tcPr marL="0" marR="0" marT="0" marB="0" anchor="b">
                    <a:lnL>
                      <a:noFill/>
                    </a:lnL>
                    <a:lnR>
                      <a:noFill/>
                    </a:lnR>
                    <a:lnT>
                      <a:noFill/>
                    </a:lnT>
                    <a:lnB>
                      <a:noFill/>
                    </a:lnB>
                    <a:noFill/>
                  </a:tcPr>
                </a:tc>
                <a:tc>
                  <a:txBody>
                    <a:bodyPr/>
                    <a:lstStyle/>
                    <a:p>
                      <a:pPr algn="l" fontAlgn="b"/>
                      <a:endParaRPr lang="fr-FR" sz="1000" b="0" i="0" u="none" strike="noStrike">
                        <a:solidFill>
                          <a:srgbClr val="000000"/>
                        </a:solidFill>
                        <a:effectLst/>
                        <a:latin typeface="Aptos Narrow" panose="020B0004020202020204" pitchFamily="34" charset="0"/>
                      </a:endParaRPr>
                    </a:p>
                  </a:txBody>
                  <a:tcPr marL="0" marR="0" marT="0" marB="0" anchor="b">
                    <a:lnL>
                      <a:noFill/>
                    </a:lnL>
                    <a:lnR>
                      <a:noFill/>
                    </a:lnR>
                    <a:lnT>
                      <a:noFill/>
                    </a:lnT>
                    <a:lnB>
                      <a:noFill/>
                    </a:lnB>
                    <a:noFill/>
                  </a:tcPr>
                </a:tc>
                <a:tc>
                  <a:txBody>
                    <a:bodyPr/>
                    <a:lstStyle/>
                    <a:p>
                      <a:pPr algn="l" fontAlgn="b"/>
                      <a:endParaRPr lang="fr-FR" sz="1000" b="0" i="0" u="none" strike="noStrike">
                        <a:solidFill>
                          <a:srgbClr val="000000"/>
                        </a:solidFill>
                        <a:effectLst/>
                        <a:latin typeface="Aptos Narrow" panose="020B0004020202020204" pitchFamily="34" charset="0"/>
                      </a:endParaRPr>
                    </a:p>
                  </a:txBody>
                  <a:tcPr marL="0" marR="0" marT="0" marB="0" anchor="b">
                    <a:lnL>
                      <a:noFill/>
                    </a:lnL>
                    <a:lnR>
                      <a:noFill/>
                    </a:lnR>
                    <a:lnT>
                      <a:noFill/>
                    </a:lnT>
                    <a:lnB>
                      <a:noFill/>
                    </a:lnB>
                    <a:noFill/>
                  </a:tcPr>
                </a:tc>
                <a:tc>
                  <a:txBody>
                    <a:bodyPr/>
                    <a:lstStyle/>
                    <a:p>
                      <a:pPr algn="l" fontAlgn="b"/>
                      <a:endParaRPr lang="fr-FR" sz="1000" b="0" i="0" u="none" strike="noStrike">
                        <a:solidFill>
                          <a:srgbClr val="000000"/>
                        </a:solidFill>
                        <a:effectLst/>
                        <a:latin typeface="Aptos Narrow" panose="020B0004020202020204" pitchFamily="34" charset="0"/>
                      </a:endParaRPr>
                    </a:p>
                  </a:txBody>
                  <a:tcPr marL="0" marR="0" marT="0" marB="0" anchor="b">
                    <a:lnL>
                      <a:noFill/>
                    </a:lnL>
                    <a:lnR>
                      <a:noFill/>
                    </a:lnR>
                    <a:lnT>
                      <a:noFill/>
                    </a:lnT>
                    <a:lnB>
                      <a:noFill/>
                    </a:lnB>
                    <a:noFill/>
                  </a:tcPr>
                </a:tc>
                <a:extLst>
                  <a:ext uri="{0D108BD9-81ED-4DB2-BD59-A6C34878D82A}">
                    <a16:rowId xmlns:a16="http://schemas.microsoft.com/office/drawing/2014/main" val="2553227749"/>
                  </a:ext>
                </a:extLst>
              </a:tr>
              <a:tr h="155686">
                <a:tc>
                  <a:txBody>
                    <a:bodyPr/>
                    <a:lstStyle/>
                    <a:p>
                      <a:pPr algn="l" fontAlgn="b"/>
                      <a:endParaRPr lang="fr-FR" sz="1000" b="0" i="0" u="none" strike="noStrike">
                        <a:solidFill>
                          <a:srgbClr val="000000"/>
                        </a:solidFill>
                        <a:effectLst/>
                        <a:latin typeface="Aptos Narrow" panose="020B0004020202020204" pitchFamily="34" charset="0"/>
                      </a:endParaRPr>
                    </a:p>
                  </a:txBody>
                  <a:tcPr marL="0" marR="0" marT="0" marB="0" anchor="b">
                    <a:lnL>
                      <a:noFill/>
                    </a:lnL>
                    <a:lnR>
                      <a:noFill/>
                    </a:lnR>
                    <a:lnT>
                      <a:noFill/>
                    </a:lnT>
                    <a:lnB>
                      <a:noFill/>
                    </a:lnB>
                    <a:noFill/>
                  </a:tcPr>
                </a:tc>
                <a:tc>
                  <a:txBody>
                    <a:bodyPr/>
                    <a:lstStyle/>
                    <a:p>
                      <a:pPr algn="l" fontAlgn="b"/>
                      <a:endParaRPr lang="fr-FR" sz="1000" b="0" i="0" u="none" strike="noStrike">
                        <a:solidFill>
                          <a:srgbClr val="000000"/>
                        </a:solidFill>
                        <a:effectLst/>
                        <a:latin typeface="Aptos Narrow" panose="020B0004020202020204" pitchFamily="34" charset="0"/>
                      </a:endParaRPr>
                    </a:p>
                  </a:txBody>
                  <a:tcPr marL="0" marR="0" marT="0" marB="0" anchor="b">
                    <a:lnL>
                      <a:noFill/>
                    </a:lnL>
                    <a:lnR>
                      <a:noFill/>
                    </a:lnR>
                    <a:lnT>
                      <a:noFill/>
                    </a:lnT>
                    <a:lnB>
                      <a:noFill/>
                    </a:lnB>
                    <a:noFill/>
                  </a:tcPr>
                </a:tc>
                <a:tc>
                  <a:txBody>
                    <a:bodyPr/>
                    <a:lstStyle/>
                    <a:p>
                      <a:pPr algn="l" fontAlgn="b"/>
                      <a:endParaRPr lang="fr-FR" sz="1000" b="0" i="0" u="none" strike="noStrike">
                        <a:solidFill>
                          <a:srgbClr val="000000"/>
                        </a:solidFill>
                        <a:effectLst/>
                        <a:latin typeface="Aptos Narrow" panose="020B0004020202020204" pitchFamily="34" charset="0"/>
                      </a:endParaRPr>
                    </a:p>
                  </a:txBody>
                  <a:tcPr marL="0" marR="0" marT="0" marB="0" anchor="b">
                    <a:lnL>
                      <a:noFill/>
                    </a:lnL>
                    <a:lnR>
                      <a:noFill/>
                    </a:lnR>
                    <a:lnT>
                      <a:noFill/>
                    </a:lnT>
                    <a:lnB>
                      <a:noFill/>
                    </a:lnB>
                    <a:noFill/>
                  </a:tcPr>
                </a:tc>
                <a:tc>
                  <a:txBody>
                    <a:bodyPr/>
                    <a:lstStyle/>
                    <a:p>
                      <a:pPr algn="l" fontAlgn="b"/>
                      <a:endParaRPr lang="fr-FR" sz="1000" b="0" i="0" u="none" strike="noStrike">
                        <a:solidFill>
                          <a:srgbClr val="000000"/>
                        </a:solidFill>
                        <a:effectLst/>
                        <a:latin typeface="Aptos Narrow" panose="020B0004020202020204" pitchFamily="34" charset="0"/>
                      </a:endParaRPr>
                    </a:p>
                  </a:txBody>
                  <a:tcPr marL="0" marR="0" marT="0" marB="0" anchor="b">
                    <a:lnL>
                      <a:noFill/>
                    </a:lnL>
                    <a:lnR>
                      <a:noFill/>
                    </a:lnR>
                    <a:lnT>
                      <a:noFill/>
                    </a:lnT>
                    <a:lnB>
                      <a:noFill/>
                    </a:lnB>
                    <a:noFill/>
                  </a:tcPr>
                </a:tc>
                <a:tc>
                  <a:txBody>
                    <a:bodyPr/>
                    <a:lstStyle/>
                    <a:p>
                      <a:pPr algn="l" fontAlgn="b"/>
                      <a:endParaRPr lang="fr-FR" sz="1000" b="0" i="0" u="none" strike="noStrike">
                        <a:solidFill>
                          <a:srgbClr val="000000"/>
                        </a:solidFill>
                        <a:effectLst/>
                        <a:latin typeface="Aptos Narrow" panose="020B0004020202020204" pitchFamily="34" charset="0"/>
                      </a:endParaRPr>
                    </a:p>
                  </a:txBody>
                  <a:tcPr marL="0" marR="0" marT="0" marB="0" anchor="b">
                    <a:lnL>
                      <a:noFill/>
                    </a:lnL>
                    <a:lnR>
                      <a:noFill/>
                    </a:lnR>
                    <a:lnT>
                      <a:noFill/>
                    </a:lnT>
                    <a:lnB>
                      <a:noFill/>
                    </a:lnB>
                    <a:noFill/>
                  </a:tcPr>
                </a:tc>
                <a:extLst>
                  <a:ext uri="{0D108BD9-81ED-4DB2-BD59-A6C34878D82A}">
                    <a16:rowId xmlns:a16="http://schemas.microsoft.com/office/drawing/2014/main" val="639180534"/>
                  </a:ext>
                </a:extLst>
              </a:tr>
              <a:tr h="155686">
                <a:tc>
                  <a:txBody>
                    <a:bodyPr/>
                    <a:lstStyle/>
                    <a:p>
                      <a:pPr algn="l" fontAlgn="b"/>
                      <a:endParaRPr lang="fr-FR" sz="1000" b="0" i="0" u="none" strike="noStrike">
                        <a:solidFill>
                          <a:srgbClr val="000000"/>
                        </a:solidFill>
                        <a:effectLst/>
                        <a:latin typeface="Aptos Narrow" panose="020B0004020202020204" pitchFamily="34" charset="0"/>
                      </a:endParaRPr>
                    </a:p>
                  </a:txBody>
                  <a:tcPr marL="0" marR="0" marT="0" marB="0" anchor="b">
                    <a:lnL>
                      <a:noFill/>
                    </a:lnL>
                    <a:lnR>
                      <a:noFill/>
                    </a:lnR>
                    <a:lnT>
                      <a:noFill/>
                    </a:lnT>
                    <a:lnB>
                      <a:noFill/>
                    </a:lnB>
                    <a:noFill/>
                  </a:tcPr>
                </a:tc>
                <a:tc>
                  <a:txBody>
                    <a:bodyPr/>
                    <a:lstStyle/>
                    <a:p>
                      <a:pPr algn="l" fontAlgn="b"/>
                      <a:endParaRPr lang="fr-FR" sz="1000" b="0" i="0" u="none" strike="noStrike">
                        <a:solidFill>
                          <a:srgbClr val="000000"/>
                        </a:solidFill>
                        <a:effectLst/>
                        <a:latin typeface="Aptos Narrow" panose="020B0004020202020204" pitchFamily="34" charset="0"/>
                      </a:endParaRPr>
                    </a:p>
                  </a:txBody>
                  <a:tcPr marL="0" marR="0" marT="0" marB="0" anchor="b">
                    <a:lnL>
                      <a:noFill/>
                    </a:lnL>
                    <a:lnR>
                      <a:noFill/>
                    </a:lnR>
                    <a:lnT>
                      <a:noFill/>
                    </a:lnT>
                    <a:lnB>
                      <a:noFill/>
                    </a:lnB>
                    <a:noFill/>
                  </a:tcPr>
                </a:tc>
                <a:tc>
                  <a:txBody>
                    <a:bodyPr/>
                    <a:lstStyle/>
                    <a:p>
                      <a:pPr algn="l" fontAlgn="b"/>
                      <a:endParaRPr lang="fr-FR" sz="1000" b="0" i="0" u="none" strike="noStrike">
                        <a:solidFill>
                          <a:srgbClr val="000000"/>
                        </a:solidFill>
                        <a:effectLst/>
                        <a:latin typeface="Aptos Narrow" panose="020B0004020202020204" pitchFamily="34" charset="0"/>
                      </a:endParaRPr>
                    </a:p>
                  </a:txBody>
                  <a:tcPr marL="0" marR="0" marT="0" marB="0" anchor="b">
                    <a:lnL>
                      <a:noFill/>
                    </a:lnL>
                    <a:lnR>
                      <a:noFill/>
                    </a:lnR>
                    <a:lnT>
                      <a:noFill/>
                    </a:lnT>
                    <a:lnB>
                      <a:noFill/>
                    </a:lnB>
                    <a:noFill/>
                  </a:tcPr>
                </a:tc>
                <a:tc>
                  <a:txBody>
                    <a:bodyPr/>
                    <a:lstStyle/>
                    <a:p>
                      <a:pPr algn="l" fontAlgn="b"/>
                      <a:endParaRPr lang="fr-FR" sz="1000" b="0" i="0" u="none" strike="noStrike">
                        <a:solidFill>
                          <a:srgbClr val="000000"/>
                        </a:solidFill>
                        <a:effectLst/>
                        <a:latin typeface="Aptos Narrow" panose="020B0004020202020204" pitchFamily="34" charset="0"/>
                      </a:endParaRPr>
                    </a:p>
                  </a:txBody>
                  <a:tcPr marL="0" marR="0" marT="0" marB="0" anchor="b">
                    <a:lnL>
                      <a:noFill/>
                    </a:lnL>
                    <a:lnR>
                      <a:noFill/>
                    </a:lnR>
                    <a:lnT>
                      <a:noFill/>
                    </a:lnT>
                    <a:lnB>
                      <a:noFill/>
                    </a:lnB>
                    <a:noFill/>
                  </a:tcPr>
                </a:tc>
                <a:tc>
                  <a:txBody>
                    <a:bodyPr/>
                    <a:lstStyle/>
                    <a:p>
                      <a:pPr algn="l" fontAlgn="b"/>
                      <a:endParaRPr lang="fr-FR" sz="1000" b="0" i="0" u="none" strike="noStrike">
                        <a:solidFill>
                          <a:srgbClr val="000000"/>
                        </a:solidFill>
                        <a:effectLst/>
                        <a:latin typeface="Aptos Narrow" panose="020B0004020202020204" pitchFamily="34" charset="0"/>
                      </a:endParaRPr>
                    </a:p>
                  </a:txBody>
                  <a:tcPr marL="0" marR="0" marT="0" marB="0" anchor="b">
                    <a:lnL>
                      <a:noFill/>
                    </a:lnL>
                    <a:lnR>
                      <a:noFill/>
                    </a:lnR>
                    <a:lnT>
                      <a:noFill/>
                    </a:lnT>
                    <a:lnB>
                      <a:noFill/>
                    </a:lnB>
                    <a:noFill/>
                  </a:tcPr>
                </a:tc>
                <a:extLst>
                  <a:ext uri="{0D108BD9-81ED-4DB2-BD59-A6C34878D82A}">
                    <a16:rowId xmlns:a16="http://schemas.microsoft.com/office/drawing/2014/main" val="3795798237"/>
                  </a:ext>
                </a:extLst>
              </a:tr>
              <a:tr h="155686">
                <a:tc>
                  <a:txBody>
                    <a:bodyPr/>
                    <a:lstStyle/>
                    <a:p>
                      <a:pPr algn="l" fontAlgn="b"/>
                      <a:endParaRPr lang="fr-FR" sz="1000" b="0" i="0" u="none" strike="noStrike">
                        <a:solidFill>
                          <a:srgbClr val="000000"/>
                        </a:solidFill>
                        <a:effectLst/>
                        <a:latin typeface="Aptos Narrow" panose="020B0004020202020204" pitchFamily="34" charset="0"/>
                      </a:endParaRPr>
                    </a:p>
                  </a:txBody>
                  <a:tcPr marL="0" marR="0" marT="0" marB="0" anchor="b">
                    <a:lnL>
                      <a:noFill/>
                    </a:lnL>
                    <a:lnR>
                      <a:noFill/>
                    </a:lnR>
                    <a:lnT>
                      <a:noFill/>
                    </a:lnT>
                    <a:lnB>
                      <a:noFill/>
                    </a:lnB>
                    <a:noFill/>
                  </a:tcPr>
                </a:tc>
                <a:tc>
                  <a:txBody>
                    <a:bodyPr/>
                    <a:lstStyle/>
                    <a:p>
                      <a:pPr algn="l" fontAlgn="b"/>
                      <a:endParaRPr lang="fr-FR" sz="1000" b="0" i="0" u="none" strike="noStrike">
                        <a:solidFill>
                          <a:srgbClr val="000000"/>
                        </a:solidFill>
                        <a:effectLst/>
                        <a:latin typeface="Aptos Narrow" panose="020B0004020202020204" pitchFamily="34" charset="0"/>
                      </a:endParaRPr>
                    </a:p>
                  </a:txBody>
                  <a:tcPr marL="0" marR="0" marT="0" marB="0" anchor="b">
                    <a:lnL>
                      <a:noFill/>
                    </a:lnL>
                    <a:lnR>
                      <a:noFill/>
                    </a:lnR>
                    <a:lnT>
                      <a:noFill/>
                    </a:lnT>
                    <a:lnB>
                      <a:noFill/>
                    </a:lnB>
                    <a:noFill/>
                  </a:tcPr>
                </a:tc>
                <a:tc>
                  <a:txBody>
                    <a:bodyPr/>
                    <a:lstStyle/>
                    <a:p>
                      <a:pPr algn="l" fontAlgn="b"/>
                      <a:endParaRPr lang="fr-FR" sz="1000" b="0" i="0" u="none" strike="noStrike">
                        <a:solidFill>
                          <a:srgbClr val="000000"/>
                        </a:solidFill>
                        <a:effectLst/>
                        <a:latin typeface="Aptos Narrow" panose="020B0004020202020204" pitchFamily="34" charset="0"/>
                      </a:endParaRPr>
                    </a:p>
                  </a:txBody>
                  <a:tcPr marL="0" marR="0" marT="0" marB="0" anchor="b">
                    <a:lnL>
                      <a:noFill/>
                    </a:lnL>
                    <a:lnR>
                      <a:noFill/>
                    </a:lnR>
                    <a:lnT>
                      <a:noFill/>
                    </a:lnT>
                    <a:lnB>
                      <a:noFill/>
                    </a:lnB>
                    <a:noFill/>
                  </a:tcPr>
                </a:tc>
                <a:tc>
                  <a:txBody>
                    <a:bodyPr/>
                    <a:lstStyle/>
                    <a:p>
                      <a:pPr algn="l" fontAlgn="b"/>
                      <a:endParaRPr lang="fr-FR" sz="1000" b="0" i="0" u="none" strike="noStrike">
                        <a:solidFill>
                          <a:srgbClr val="000000"/>
                        </a:solidFill>
                        <a:effectLst/>
                        <a:latin typeface="Aptos Narrow" panose="020B0004020202020204" pitchFamily="34" charset="0"/>
                      </a:endParaRPr>
                    </a:p>
                  </a:txBody>
                  <a:tcPr marL="0" marR="0" marT="0" marB="0" anchor="b">
                    <a:lnL>
                      <a:noFill/>
                    </a:lnL>
                    <a:lnR>
                      <a:noFill/>
                    </a:lnR>
                    <a:lnT>
                      <a:noFill/>
                    </a:lnT>
                    <a:lnB>
                      <a:noFill/>
                    </a:lnB>
                    <a:noFill/>
                  </a:tcPr>
                </a:tc>
                <a:tc>
                  <a:txBody>
                    <a:bodyPr/>
                    <a:lstStyle/>
                    <a:p>
                      <a:pPr algn="l" fontAlgn="b"/>
                      <a:endParaRPr lang="fr-FR" sz="1000" b="0" i="0" u="none" strike="noStrike">
                        <a:solidFill>
                          <a:srgbClr val="000000"/>
                        </a:solidFill>
                        <a:effectLst/>
                        <a:latin typeface="Aptos Narrow" panose="020B0004020202020204" pitchFamily="34" charset="0"/>
                      </a:endParaRPr>
                    </a:p>
                  </a:txBody>
                  <a:tcPr marL="0" marR="0" marT="0" marB="0" anchor="b">
                    <a:lnL>
                      <a:noFill/>
                    </a:lnL>
                    <a:lnR>
                      <a:noFill/>
                    </a:lnR>
                    <a:lnT>
                      <a:noFill/>
                    </a:lnT>
                    <a:lnB>
                      <a:noFill/>
                    </a:lnB>
                    <a:noFill/>
                  </a:tcPr>
                </a:tc>
                <a:extLst>
                  <a:ext uri="{0D108BD9-81ED-4DB2-BD59-A6C34878D82A}">
                    <a16:rowId xmlns:a16="http://schemas.microsoft.com/office/drawing/2014/main" val="2691995617"/>
                  </a:ext>
                </a:extLst>
              </a:tr>
              <a:tr h="155686">
                <a:tc>
                  <a:txBody>
                    <a:bodyPr/>
                    <a:lstStyle/>
                    <a:p>
                      <a:pPr algn="l" fontAlgn="b"/>
                      <a:endParaRPr lang="fr-FR" sz="1000" b="0" i="0" u="none" strike="noStrike">
                        <a:solidFill>
                          <a:srgbClr val="000000"/>
                        </a:solidFill>
                        <a:effectLst/>
                        <a:latin typeface="Aptos Narrow" panose="020B0004020202020204" pitchFamily="34" charset="0"/>
                      </a:endParaRPr>
                    </a:p>
                  </a:txBody>
                  <a:tcPr marL="0" marR="0" marT="0" marB="0" anchor="b">
                    <a:lnL>
                      <a:noFill/>
                    </a:lnL>
                    <a:lnR>
                      <a:noFill/>
                    </a:lnR>
                    <a:lnT>
                      <a:noFill/>
                    </a:lnT>
                    <a:lnB>
                      <a:noFill/>
                    </a:lnB>
                    <a:noFill/>
                  </a:tcPr>
                </a:tc>
                <a:tc>
                  <a:txBody>
                    <a:bodyPr/>
                    <a:lstStyle/>
                    <a:p>
                      <a:pPr algn="l" fontAlgn="b"/>
                      <a:endParaRPr lang="fr-FR" sz="1000" b="0" i="0" u="none" strike="noStrike">
                        <a:solidFill>
                          <a:srgbClr val="000000"/>
                        </a:solidFill>
                        <a:effectLst/>
                        <a:latin typeface="Aptos Narrow" panose="020B0004020202020204" pitchFamily="34" charset="0"/>
                      </a:endParaRPr>
                    </a:p>
                  </a:txBody>
                  <a:tcPr marL="0" marR="0" marT="0" marB="0" anchor="b">
                    <a:lnL>
                      <a:noFill/>
                    </a:lnL>
                    <a:lnR>
                      <a:noFill/>
                    </a:lnR>
                    <a:lnT>
                      <a:noFill/>
                    </a:lnT>
                    <a:lnB>
                      <a:noFill/>
                    </a:lnB>
                    <a:noFill/>
                  </a:tcPr>
                </a:tc>
                <a:tc>
                  <a:txBody>
                    <a:bodyPr/>
                    <a:lstStyle/>
                    <a:p>
                      <a:pPr algn="l" fontAlgn="b"/>
                      <a:endParaRPr lang="fr-FR" sz="1000" b="0" i="0" u="none" strike="noStrike">
                        <a:solidFill>
                          <a:srgbClr val="000000"/>
                        </a:solidFill>
                        <a:effectLst/>
                        <a:latin typeface="Aptos Narrow" panose="020B0004020202020204" pitchFamily="34" charset="0"/>
                      </a:endParaRPr>
                    </a:p>
                  </a:txBody>
                  <a:tcPr marL="0" marR="0" marT="0" marB="0" anchor="b">
                    <a:lnL>
                      <a:noFill/>
                    </a:lnL>
                    <a:lnR>
                      <a:noFill/>
                    </a:lnR>
                    <a:lnT>
                      <a:noFill/>
                    </a:lnT>
                    <a:lnB>
                      <a:noFill/>
                    </a:lnB>
                    <a:noFill/>
                  </a:tcPr>
                </a:tc>
                <a:tc>
                  <a:txBody>
                    <a:bodyPr/>
                    <a:lstStyle/>
                    <a:p>
                      <a:pPr algn="l" fontAlgn="b"/>
                      <a:endParaRPr lang="fr-FR" sz="1000" b="0" i="0" u="none" strike="noStrike">
                        <a:solidFill>
                          <a:srgbClr val="000000"/>
                        </a:solidFill>
                        <a:effectLst/>
                        <a:latin typeface="Aptos Narrow" panose="020B0004020202020204" pitchFamily="34" charset="0"/>
                      </a:endParaRPr>
                    </a:p>
                  </a:txBody>
                  <a:tcPr marL="0" marR="0" marT="0" marB="0" anchor="b">
                    <a:lnL>
                      <a:noFill/>
                    </a:lnL>
                    <a:lnR>
                      <a:noFill/>
                    </a:lnR>
                    <a:lnT>
                      <a:noFill/>
                    </a:lnT>
                    <a:lnB>
                      <a:noFill/>
                    </a:lnB>
                    <a:noFill/>
                  </a:tcPr>
                </a:tc>
                <a:tc>
                  <a:txBody>
                    <a:bodyPr/>
                    <a:lstStyle/>
                    <a:p>
                      <a:pPr algn="l" fontAlgn="b"/>
                      <a:endParaRPr lang="fr-FR" sz="1000" b="0" i="0" u="none" strike="noStrike">
                        <a:solidFill>
                          <a:srgbClr val="000000"/>
                        </a:solidFill>
                        <a:effectLst/>
                        <a:latin typeface="Aptos Narrow" panose="020B0004020202020204" pitchFamily="34" charset="0"/>
                      </a:endParaRPr>
                    </a:p>
                  </a:txBody>
                  <a:tcPr marL="0" marR="0" marT="0" marB="0" anchor="b">
                    <a:lnL>
                      <a:noFill/>
                    </a:lnL>
                    <a:lnR>
                      <a:noFill/>
                    </a:lnR>
                    <a:lnT>
                      <a:noFill/>
                    </a:lnT>
                    <a:lnB>
                      <a:noFill/>
                    </a:lnB>
                    <a:noFill/>
                  </a:tcPr>
                </a:tc>
                <a:extLst>
                  <a:ext uri="{0D108BD9-81ED-4DB2-BD59-A6C34878D82A}">
                    <a16:rowId xmlns:a16="http://schemas.microsoft.com/office/drawing/2014/main" val="3874408315"/>
                  </a:ext>
                </a:extLst>
              </a:tr>
              <a:tr h="155686">
                <a:tc>
                  <a:txBody>
                    <a:bodyPr/>
                    <a:lstStyle/>
                    <a:p>
                      <a:pPr algn="l" fontAlgn="b"/>
                      <a:endParaRPr lang="fr-FR" sz="1000" b="0" i="0" u="none" strike="noStrike">
                        <a:solidFill>
                          <a:srgbClr val="000000"/>
                        </a:solidFill>
                        <a:effectLst/>
                        <a:latin typeface="Aptos Narrow" panose="020B0004020202020204" pitchFamily="34" charset="0"/>
                      </a:endParaRPr>
                    </a:p>
                  </a:txBody>
                  <a:tcPr marL="0" marR="0" marT="0" marB="0" anchor="b">
                    <a:lnL>
                      <a:noFill/>
                    </a:lnL>
                    <a:lnR>
                      <a:noFill/>
                    </a:lnR>
                    <a:lnT>
                      <a:noFill/>
                    </a:lnT>
                    <a:lnB>
                      <a:noFill/>
                    </a:lnB>
                    <a:noFill/>
                  </a:tcPr>
                </a:tc>
                <a:tc>
                  <a:txBody>
                    <a:bodyPr/>
                    <a:lstStyle/>
                    <a:p>
                      <a:pPr algn="l" fontAlgn="b"/>
                      <a:endParaRPr lang="fr-FR" sz="1000" b="0" i="0" u="none" strike="noStrike">
                        <a:solidFill>
                          <a:srgbClr val="000000"/>
                        </a:solidFill>
                        <a:effectLst/>
                        <a:latin typeface="Aptos Narrow" panose="020B0004020202020204" pitchFamily="34" charset="0"/>
                      </a:endParaRPr>
                    </a:p>
                  </a:txBody>
                  <a:tcPr marL="0" marR="0" marT="0" marB="0" anchor="b">
                    <a:lnL>
                      <a:noFill/>
                    </a:lnL>
                    <a:lnR>
                      <a:noFill/>
                    </a:lnR>
                    <a:lnT>
                      <a:noFill/>
                    </a:lnT>
                    <a:lnB>
                      <a:noFill/>
                    </a:lnB>
                    <a:noFill/>
                  </a:tcPr>
                </a:tc>
                <a:tc>
                  <a:txBody>
                    <a:bodyPr/>
                    <a:lstStyle/>
                    <a:p>
                      <a:pPr algn="l" fontAlgn="b"/>
                      <a:endParaRPr lang="fr-FR" sz="1000" b="0" i="0" u="none" strike="noStrike">
                        <a:solidFill>
                          <a:srgbClr val="000000"/>
                        </a:solidFill>
                        <a:effectLst/>
                        <a:latin typeface="Aptos Narrow" panose="020B0004020202020204" pitchFamily="34" charset="0"/>
                      </a:endParaRPr>
                    </a:p>
                  </a:txBody>
                  <a:tcPr marL="0" marR="0" marT="0" marB="0" anchor="b">
                    <a:lnL>
                      <a:noFill/>
                    </a:lnL>
                    <a:lnR>
                      <a:noFill/>
                    </a:lnR>
                    <a:lnT>
                      <a:noFill/>
                    </a:lnT>
                    <a:lnB>
                      <a:noFill/>
                    </a:lnB>
                    <a:noFill/>
                  </a:tcPr>
                </a:tc>
                <a:tc>
                  <a:txBody>
                    <a:bodyPr/>
                    <a:lstStyle/>
                    <a:p>
                      <a:pPr algn="l" fontAlgn="b"/>
                      <a:endParaRPr lang="fr-FR" sz="1000" b="0" i="0" u="none" strike="noStrike">
                        <a:solidFill>
                          <a:srgbClr val="000000"/>
                        </a:solidFill>
                        <a:effectLst/>
                        <a:latin typeface="Aptos Narrow" panose="020B0004020202020204" pitchFamily="34" charset="0"/>
                      </a:endParaRPr>
                    </a:p>
                  </a:txBody>
                  <a:tcPr marL="0" marR="0" marT="0" marB="0" anchor="b">
                    <a:lnL>
                      <a:noFill/>
                    </a:lnL>
                    <a:lnR>
                      <a:noFill/>
                    </a:lnR>
                    <a:lnT>
                      <a:noFill/>
                    </a:lnT>
                    <a:lnB>
                      <a:noFill/>
                    </a:lnB>
                    <a:noFill/>
                  </a:tcPr>
                </a:tc>
                <a:tc>
                  <a:txBody>
                    <a:bodyPr/>
                    <a:lstStyle/>
                    <a:p>
                      <a:pPr algn="l" fontAlgn="b"/>
                      <a:endParaRPr lang="fr-FR" sz="1000" b="0" i="0" u="none" strike="noStrike">
                        <a:solidFill>
                          <a:srgbClr val="000000"/>
                        </a:solidFill>
                        <a:effectLst/>
                        <a:latin typeface="Aptos Narrow" panose="020B0004020202020204" pitchFamily="34" charset="0"/>
                      </a:endParaRPr>
                    </a:p>
                  </a:txBody>
                  <a:tcPr marL="0" marR="0" marT="0" marB="0" anchor="b">
                    <a:lnL>
                      <a:noFill/>
                    </a:lnL>
                    <a:lnR>
                      <a:noFill/>
                    </a:lnR>
                    <a:lnT>
                      <a:noFill/>
                    </a:lnT>
                    <a:lnB>
                      <a:noFill/>
                    </a:lnB>
                    <a:noFill/>
                  </a:tcPr>
                </a:tc>
                <a:extLst>
                  <a:ext uri="{0D108BD9-81ED-4DB2-BD59-A6C34878D82A}">
                    <a16:rowId xmlns:a16="http://schemas.microsoft.com/office/drawing/2014/main" val="365194285"/>
                  </a:ext>
                </a:extLst>
              </a:tr>
              <a:tr h="155686">
                <a:tc>
                  <a:txBody>
                    <a:bodyPr/>
                    <a:lstStyle/>
                    <a:p>
                      <a:pPr algn="l" fontAlgn="b"/>
                      <a:endParaRPr lang="fr-FR" sz="1000" b="0" i="0" u="none" strike="noStrike">
                        <a:solidFill>
                          <a:srgbClr val="000000"/>
                        </a:solidFill>
                        <a:effectLst/>
                        <a:latin typeface="Aptos Narrow" panose="020B0004020202020204" pitchFamily="34" charset="0"/>
                      </a:endParaRPr>
                    </a:p>
                  </a:txBody>
                  <a:tcPr marL="0" marR="0" marT="0" marB="0" anchor="b">
                    <a:lnL>
                      <a:noFill/>
                    </a:lnL>
                    <a:lnR>
                      <a:noFill/>
                    </a:lnR>
                    <a:lnT>
                      <a:noFill/>
                    </a:lnT>
                    <a:lnB>
                      <a:noFill/>
                    </a:lnB>
                    <a:noFill/>
                  </a:tcPr>
                </a:tc>
                <a:tc>
                  <a:txBody>
                    <a:bodyPr/>
                    <a:lstStyle/>
                    <a:p>
                      <a:pPr algn="l" fontAlgn="b"/>
                      <a:endParaRPr lang="fr-FR" sz="1000" b="0" i="0" u="none" strike="noStrike">
                        <a:solidFill>
                          <a:srgbClr val="000000"/>
                        </a:solidFill>
                        <a:effectLst/>
                        <a:latin typeface="Aptos Narrow" panose="020B0004020202020204" pitchFamily="34" charset="0"/>
                      </a:endParaRPr>
                    </a:p>
                  </a:txBody>
                  <a:tcPr marL="0" marR="0" marT="0" marB="0" anchor="b">
                    <a:lnL>
                      <a:noFill/>
                    </a:lnL>
                    <a:lnR>
                      <a:noFill/>
                    </a:lnR>
                    <a:lnT>
                      <a:noFill/>
                    </a:lnT>
                    <a:lnB>
                      <a:noFill/>
                    </a:lnB>
                    <a:noFill/>
                  </a:tcPr>
                </a:tc>
                <a:tc>
                  <a:txBody>
                    <a:bodyPr/>
                    <a:lstStyle/>
                    <a:p>
                      <a:pPr algn="l" fontAlgn="b"/>
                      <a:endParaRPr lang="fr-FR" sz="1000" b="0" i="0" u="none" strike="noStrike">
                        <a:solidFill>
                          <a:srgbClr val="000000"/>
                        </a:solidFill>
                        <a:effectLst/>
                        <a:latin typeface="Aptos Narrow" panose="020B0004020202020204" pitchFamily="34" charset="0"/>
                      </a:endParaRPr>
                    </a:p>
                  </a:txBody>
                  <a:tcPr marL="0" marR="0" marT="0" marB="0" anchor="b">
                    <a:lnL>
                      <a:noFill/>
                    </a:lnL>
                    <a:lnR>
                      <a:noFill/>
                    </a:lnR>
                    <a:lnT>
                      <a:noFill/>
                    </a:lnT>
                    <a:lnB>
                      <a:noFill/>
                    </a:lnB>
                    <a:noFill/>
                  </a:tcPr>
                </a:tc>
                <a:tc>
                  <a:txBody>
                    <a:bodyPr/>
                    <a:lstStyle/>
                    <a:p>
                      <a:pPr algn="l" fontAlgn="b"/>
                      <a:endParaRPr lang="fr-FR" sz="1000" b="0" i="0" u="none" strike="noStrike">
                        <a:solidFill>
                          <a:srgbClr val="000000"/>
                        </a:solidFill>
                        <a:effectLst/>
                        <a:latin typeface="Aptos Narrow" panose="020B0004020202020204" pitchFamily="34" charset="0"/>
                      </a:endParaRPr>
                    </a:p>
                  </a:txBody>
                  <a:tcPr marL="0" marR="0" marT="0" marB="0" anchor="b">
                    <a:lnL>
                      <a:noFill/>
                    </a:lnL>
                    <a:lnR>
                      <a:noFill/>
                    </a:lnR>
                    <a:lnT>
                      <a:noFill/>
                    </a:lnT>
                    <a:lnB>
                      <a:noFill/>
                    </a:lnB>
                    <a:noFill/>
                  </a:tcPr>
                </a:tc>
                <a:tc>
                  <a:txBody>
                    <a:bodyPr/>
                    <a:lstStyle/>
                    <a:p>
                      <a:pPr algn="l" fontAlgn="b"/>
                      <a:endParaRPr lang="fr-FR" sz="1000" b="0" i="0" u="none" strike="noStrike">
                        <a:solidFill>
                          <a:srgbClr val="000000"/>
                        </a:solidFill>
                        <a:effectLst/>
                        <a:latin typeface="Aptos Narrow" panose="020B0004020202020204" pitchFamily="34" charset="0"/>
                      </a:endParaRPr>
                    </a:p>
                  </a:txBody>
                  <a:tcPr marL="0" marR="0" marT="0" marB="0" anchor="b">
                    <a:lnL>
                      <a:noFill/>
                    </a:lnL>
                    <a:lnR>
                      <a:noFill/>
                    </a:lnR>
                    <a:lnT>
                      <a:noFill/>
                    </a:lnT>
                    <a:lnB>
                      <a:noFill/>
                    </a:lnB>
                    <a:noFill/>
                  </a:tcPr>
                </a:tc>
                <a:extLst>
                  <a:ext uri="{0D108BD9-81ED-4DB2-BD59-A6C34878D82A}">
                    <a16:rowId xmlns:a16="http://schemas.microsoft.com/office/drawing/2014/main" val="2590257447"/>
                  </a:ext>
                </a:extLst>
              </a:tr>
              <a:tr h="155686">
                <a:tc>
                  <a:txBody>
                    <a:bodyPr/>
                    <a:lstStyle/>
                    <a:p>
                      <a:pPr algn="l" fontAlgn="b"/>
                      <a:endParaRPr lang="fr-FR" sz="1000" b="0" i="0" u="none" strike="noStrike">
                        <a:solidFill>
                          <a:srgbClr val="000000"/>
                        </a:solidFill>
                        <a:effectLst/>
                        <a:latin typeface="Aptos Narrow" panose="020B0004020202020204" pitchFamily="34" charset="0"/>
                      </a:endParaRPr>
                    </a:p>
                  </a:txBody>
                  <a:tcPr marL="0" marR="0" marT="0" marB="0" anchor="b">
                    <a:lnL>
                      <a:noFill/>
                    </a:lnL>
                    <a:lnR>
                      <a:noFill/>
                    </a:lnR>
                    <a:lnT>
                      <a:noFill/>
                    </a:lnT>
                    <a:lnB>
                      <a:noFill/>
                    </a:lnB>
                    <a:noFill/>
                  </a:tcPr>
                </a:tc>
                <a:tc>
                  <a:txBody>
                    <a:bodyPr/>
                    <a:lstStyle/>
                    <a:p>
                      <a:pPr algn="l" fontAlgn="b"/>
                      <a:endParaRPr lang="fr-FR" sz="1000" b="0" i="0" u="none" strike="noStrike">
                        <a:solidFill>
                          <a:srgbClr val="000000"/>
                        </a:solidFill>
                        <a:effectLst/>
                        <a:latin typeface="Aptos Narrow" panose="020B0004020202020204" pitchFamily="34" charset="0"/>
                      </a:endParaRPr>
                    </a:p>
                  </a:txBody>
                  <a:tcPr marL="0" marR="0" marT="0" marB="0" anchor="b">
                    <a:lnL>
                      <a:noFill/>
                    </a:lnL>
                    <a:lnR>
                      <a:noFill/>
                    </a:lnR>
                    <a:lnT>
                      <a:noFill/>
                    </a:lnT>
                    <a:lnB>
                      <a:noFill/>
                    </a:lnB>
                    <a:noFill/>
                  </a:tcPr>
                </a:tc>
                <a:tc>
                  <a:txBody>
                    <a:bodyPr/>
                    <a:lstStyle/>
                    <a:p>
                      <a:pPr algn="l" fontAlgn="b"/>
                      <a:endParaRPr lang="fr-FR" sz="1000" b="0" i="0" u="none" strike="noStrike">
                        <a:solidFill>
                          <a:srgbClr val="000000"/>
                        </a:solidFill>
                        <a:effectLst/>
                        <a:latin typeface="Aptos Narrow" panose="020B0004020202020204" pitchFamily="34" charset="0"/>
                      </a:endParaRPr>
                    </a:p>
                  </a:txBody>
                  <a:tcPr marL="0" marR="0" marT="0" marB="0" anchor="b">
                    <a:lnL>
                      <a:noFill/>
                    </a:lnL>
                    <a:lnR>
                      <a:noFill/>
                    </a:lnR>
                    <a:lnT>
                      <a:noFill/>
                    </a:lnT>
                    <a:lnB>
                      <a:noFill/>
                    </a:lnB>
                    <a:noFill/>
                  </a:tcPr>
                </a:tc>
                <a:tc>
                  <a:txBody>
                    <a:bodyPr/>
                    <a:lstStyle/>
                    <a:p>
                      <a:pPr algn="l" fontAlgn="b"/>
                      <a:endParaRPr lang="fr-FR" sz="1000" b="0" i="0" u="none" strike="noStrike">
                        <a:solidFill>
                          <a:srgbClr val="000000"/>
                        </a:solidFill>
                        <a:effectLst/>
                        <a:latin typeface="Aptos Narrow" panose="020B0004020202020204" pitchFamily="34" charset="0"/>
                      </a:endParaRPr>
                    </a:p>
                  </a:txBody>
                  <a:tcPr marL="0" marR="0" marT="0" marB="0" anchor="b">
                    <a:lnL>
                      <a:noFill/>
                    </a:lnL>
                    <a:lnR>
                      <a:noFill/>
                    </a:lnR>
                    <a:lnT>
                      <a:noFill/>
                    </a:lnT>
                    <a:lnB>
                      <a:noFill/>
                    </a:lnB>
                    <a:noFill/>
                  </a:tcPr>
                </a:tc>
                <a:tc>
                  <a:txBody>
                    <a:bodyPr/>
                    <a:lstStyle/>
                    <a:p>
                      <a:pPr algn="l" fontAlgn="b"/>
                      <a:endParaRPr lang="fr-FR" sz="1000" b="0" i="0" u="none" strike="noStrike">
                        <a:solidFill>
                          <a:srgbClr val="000000"/>
                        </a:solidFill>
                        <a:effectLst/>
                        <a:latin typeface="Aptos Narrow" panose="020B0004020202020204" pitchFamily="34" charset="0"/>
                      </a:endParaRPr>
                    </a:p>
                  </a:txBody>
                  <a:tcPr marL="0" marR="0" marT="0" marB="0" anchor="b">
                    <a:lnL>
                      <a:noFill/>
                    </a:lnL>
                    <a:lnR>
                      <a:noFill/>
                    </a:lnR>
                    <a:lnT>
                      <a:noFill/>
                    </a:lnT>
                    <a:lnB>
                      <a:noFill/>
                    </a:lnB>
                    <a:noFill/>
                  </a:tcPr>
                </a:tc>
                <a:extLst>
                  <a:ext uri="{0D108BD9-81ED-4DB2-BD59-A6C34878D82A}">
                    <a16:rowId xmlns:a16="http://schemas.microsoft.com/office/drawing/2014/main" val="3182258468"/>
                  </a:ext>
                </a:extLst>
              </a:tr>
              <a:tr h="155686">
                <a:tc>
                  <a:txBody>
                    <a:bodyPr/>
                    <a:lstStyle/>
                    <a:p>
                      <a:pPr algn="l" fontAlgn="b"/>
                      <a:endParaRPr lang="fr-FR" sz="1000" b="0" i="0" u="none" strike="noStrike">
                        <a:solidFill>
                          <a:srgbClr val="000000"/>
                        </a:solidFill>
                        <a:effectLst/>
                        <a:latin typeface="Aptos Narrow" panose="020B0004020202020204" pitchFamily="34" charset="0"/>
                      </a:endParaRPr>
                    </a:p>
                  </a:txBody>
                  <a:tcPr marL="0" marR="0" marT="0" marB="0" anchor="b">
                    <a:lnL>
                      <a:noFill/>
                    </a:lnL>
                    <a:lnR>
                      <a:noFill/>
                    </a:lnR>
                    <a:lnT>
                      <a:noFill/>
                    </a:lnT>
                    <a:lnB>
                      <a:noFill/>
                    </a:lnB>
                    <a:noFill/>
                  </a:tcPr>
                </a:tc>
                <a:tc>
                  <a:txBody>
                    <a:bodyPr/>
                    <a:lstStyle/>
                    <a:p>
                      <a:pPr algn="l" fontAlgn="b"/>
                      <a:endParaRPr lang="fr-FR" sz="1000" b="0" i="0" u="none" strike="noStrike">
                        <a:solidFill>
                          <a:srgbClr val="000000"/>
                        </a:solidFill>
                        <a:effectLst/>
                        <a:latin typeface="Aptos Narrow" panose="020B0004020202020204" pitchFamily="34" charset="0"/>
                      </a:endParaRPr>
                    </a:p>
                  </a:txBody>
                  <a:tcPr marL="0" marR="0" marT="0" marB="0" anchor="b">
                    <a:lnL>
                      <a:noFill/>
                    </a:lnL>
                    <a:lnR>
                      <a:noFill/>
                    </a:lnR>
                    <a:lnT>
                      <a:noFill/>
                    </a:lnT>
                    <a:lnB>
                      <a:noFill/>
                    </a:lnB>
                    <a:noFill/>
                  </a:tcPr>
                </a:tc>
                <a:tc>
                  <a:txBody>
                    <a:bodyPr/>
                    <a:lstStyle/>
                    <a:p>
                      <a:pPr algn="l" fontAlgn="b"/>
                      <a:endParaRPr lang="fr-FR" sz="1000" b="0" i="0" u="none" strike="noStrike">
                        <a:solidFill>
                          <a:srgbClr val="000000"/>
                        </a:solidFill>
                        <a:effectLst/>
                        <a:latin typeface="Aptos Narrow" panose="020B0004020202020204" pitchFamily="34" charset="0"/>
                      </a:endParaRPr>
                    </a:p>
                  </a:txBody>
                  <a:tcPr marL="0" marR="0" marT="0" marB="0" anchor="b">
                    <a:lnL>
                      <a:noFill/>
                    </a:lnL>
                    <a:lnR>
                      <a:noFill/>
                    </a:lnR>
                    <a:lnT>
                      <a:noFill/>
                    </a:lnT>
                    <a:lnB>
                      <a:noFill/>
                    </a:lnB>
                    <a:noFill/>
                  </a:tcPr>
                </a:tc>
                <a:tc>
                  <a:txBody>
                    <a:bodyPr/>
                    <a:lstStyle/>
                    <a:p>
                      <a:pPr algn="l" fontAlgn="b"/>
                      <a:endParaRPr lang="fr-FR" sz="1000" b="0" i="0" u="none" strike="noStrike">
                        <a:solidFill>
                          <a:srgbClr val="000000"/>
                        </a:solidFill>
                        <a:effectLst/>
                        <a:latin typeface="Aptos Narrow" panose="020B0004020202020204" pitchFamily="34" charset="0"/>
                      </a:endParaRPr>
                    </a:p>
                  </a:txBody>
                  <a:tcPr marL="0" marR="0" marT="0" marB="0" anchor="b">
                    <a:lnL>
                      <a:noFill/>
                    </a:lnL>
                    <a:lnR>
                      <a:noFill/>
                    </a:lnR>
                    <a:lnT>
                      <a:noFill/>
                    </a:lnT>
                    <a:lnB>
                      <a:noFill/>
                    </a:lnB>
                    <a:noFill/>
                  </a:tcPr>
                </a:tc>
                <a:tc>
                  <a:txBody>
                    <a:bodyPr/>
                    <a:lstStyle/>
                    <a:p>
                      <a:pPr algn="l" fontAlgn="b"/>
                      <a:endParaRPr lang="fr-FR" sz="1000" b="0" i="0" u="none" strike="noStrike">
                        <a:solidFill>
                          <a:srgbClr val="000000"/>
                        </a:solidFill>
                        <a:effectLst/>
                        <a:latin typeface="Aptos Narrow" panose="020B0004020202020204" pitchFamily="34" charset="0"/>
                      </a:endParaRPr>
                    </a:p>
                  </a:txBody>
                  <a:tcPr marL="0" marR="0" marT="0" marB="0" anchor="b">
                    <a:lnL>
                      <a:noFill/>
                    </a:lnL>
                    <a:lnR>
                      <a:noFill/>
                    </a:lnR>
                    <a:lnT>
                      <a:noFill/>
                    </a:lnT>
                    <a:lnB>
                      <a:noFill/>
                    </a:lnB>
                    <a:noFill/>
                  </a:tcPr>
                </a:tc>
                <a:extLst>
                  <a:ext uri="{0D108BD9-81ED-4DB2-BD59-A6C34878D82A}">
                    <a16:rowId xmlns:a16="http://schemas.microsoft.com/office/drawing/2014/main" val="346550090"/>
                  </a:ext>
                </a:extLst>
              </a:tr>
              <a:tr h="155686">
                <a:tc>
                  <a:txBody>
                    <a:bodyPr/>
                    <a:lstStyle/>
                    <a:p>
                      <a:pPr algn="l" fontAlgn="b"/>
                      <a:endParaRPr lang="fr-FR" sz="1000" b="0" i="0" u="none" strike="noStrike">
                        <a:solidFill>
                          <a:srgbClr val="000000"/>
                        </a:solidFill>
                        <a:effectLst/>
                        <a:latin typeface="Aptos Narrow" panose="020B0004020202020204" pitchFamily="34" charset="0"/>
                      </a:endParaRPr>
                    </a:p>
                  </a:txBody>
                  <a:tcPr marL="0" marR="0" marT="0" marB="0" anchor="b">
                    <a:lnL>
                      <a:noFill/>
                    </a:lnL>
                    <a:lnR>
                      <a:noFill/>
                    </a:lnR>
                    <a:lnT>
                      <a:noFill/>
                    </a:lnT>
                    <a:lnB>
                      <a:noFill/>
                    </a:lnB>
                    <a:noFill/>
                  </a:tcPr>
                </a:tc>
                <a:tc>
                  <a:txBody>
                    <a:bodyPr/>
                    <a:lstStyle/>
                    <a:p>
                      <a:pPr algn="l" fontAlgn="b"/>
                      <a:endParaRPr lang="fr-FR" sz="1000" b="0" i="0" u="none" strike="noStrike">
                        <a:solidFill>
                          <a:srgbClr val="000000"/>
                        </a:solidFill>
                        <a:effectLst/>
                        <a:latin typeface="Aptos Narrow" panose="020B0004020202020204" pitchFamily="34" charset="0"/>
                      </a:endParaRPr>
                    </a:p>
                  </a:txBody>
                  <a:tcPr marL="0" marR="0" marT="0" marB="0" anchor="b">
                    <a:lnL>
                      <a:noFill/>
                    </a:lnL>
                    <a:lnR>
                      <a:noFill/>
                    </a:lnR>
                    <a:lnT>
                      <a:noFill/>
                    </a:lnT>
                    <a:lnB>
                      <a:noFill/>
                    </a:lnB>
                    <a:noFill/>
                  </a:tcPr>
                </a:tc>
                <a:tc>
                  <a:txBody>
                    <a:bodyPr/>
                    <a:lstStyle/>
                    <a:p>
                      <a:pPr algn="l" fontAlgn="b"/>
                      <a:endParaRPr lang="fr-FR" sz="1000" b="0" i="0" u="none" strike="noStrike">
                        <a:solidFill>
                          <a:srgbClr val="000000"/>
                        </a:solidFill>
                        <a:effectLst/>
                        <a:latin typeface="Aptos Narrow" panose="020B0004020202020204" pitchFamily="34" charset="0"/>
                      </a:endParaRPr>
                    </a:p>
                  </a:txBody>
                  <a:tcPr marL="0" marR="0" marT="0" marB="0" anchor="b">
                    <a:lnL>
                      <a:noFill/>
                    </a:lnL>
                    <a:lnR>
                      <a:noFill/>
                    </a:lnR>
                    <a:lnT>
                      <a:noFill/>
                    </a:lnT>
                    <a:lnB>
                      <a:noFill/>
                    </a:lnB>
                    <a:noFill/>
                  </a:tcPr>
                </a:tc>
                <a:tc>
                  <a:txBody>
                    <a:bodyPr/>
                    <a:lstStyle/>
                    <a:p>
                      <a:pPr algn="l" fontAlgn="b"/>
                      <a:endParaRPr lang="fr-FR" sz="1000" b="0" i="0" u="none" strike="noStrike">
                        <a:solidFill>
                          <a:srgbClr val="000000"/>
                        </a:solidFill>
                        <a:effectLst/>
                        <a:latin typeface="Aptos Narrow" panose="020B0004020202020204" pitchFamily="34" charset="0"/>
                      </a:endParaRPr>
                    </a:p>
                  </a:txBody>
                  <a:tcPr marL="0" marR="0" marT="0" marB="0" anchor="b">
                    <a:lnL>
                      <a:noFill/>
                    </a:lnL>
                    <a:lnR>
                      <a:noFill/>
                    </a:lnR>
                    <a:lnT>
                      <a:noFill/>
                    </a:lnT>
                    <a:lnB>
                      <a:noFill/>
                    </a:lnB>
                    <a:noFill/>
                  </a:tcPr>
                </a:tc>
                <a:tc>
                  <a:txBody>
                    <a:bodyPr/>
                    <a:lstStyle/>
                    <a:p>
                      <a:pPr algn="l" fontAlgn="b"/>
                      <a:endParaRPr lang="fr-FR" sz="1000" b="0" i="0" u="none" strike="noStrike">
                        <a:solidFill>
                          <a:srgbClr val="000000"/>
                        </a:solidFill>
                        <a:effectLst/>
                        <a:latin typeface="Aptos Narrow" panose="020B0004020202020204" pitchFamily="34" charset="0"/>
                      </a:endParaRPr>
                    </a:p>
                  </a:txBody>
                  <a:tcPr marL="0" marR="0" marT="0" marB="0" anchor="b">
                    <a:lnL>
                      <a:noFill/>
                    </a:lnL>
                    <a:lnR>
                      <a:noFill/>
                    </a:lnR>
                    <a:lnT>
                      <a:noFill/>
                    </a:lnT>
                    <a:lnB>
                      <a:noFill/>
                    </a:lnB>
                    <a:noFill/>
                  </a:tcPr>
                </a:tc>
                <a:extLst>
                  <a:ext uri="{0D108BD9-81ED-4DB2-BD59-A6C34878D82A}">
                    <a16:rowId xmlns:a16="http://schemas.microsoft.com/office/drawing/2014/main" val="359564873"/>
                  </a:ext>
                </a:extLst>
              </a:tr>
              <a:tr h="155686">
                <a:tc>
                  <a:txBody>
                    <a:bodyPr/>
                    <a:lstStyle/>
                    <a:p>
                      <a:pPr algn="l" fontAlgn="b"/>
                      <a:endParaRPr lang="fr-FR" sz="1000" b="0" i="0" u="none" strike="noStrike">
                        <a:solidFill>
                          <a:srgbClr val="000000"/>
                        </a:solidFill>
                        <a:effectLst/>
                        <a:latin typeface="Aptos Narrow" panose="020B0004020202020204" pitchFamily="34" charset="0"/>
                      </a:endParaRPr>
                    </a:p>
                  </a:txBody>
                  <a:tcPr marL="0" marR="0" marT="0" marB="0" anchor="b">
                    <a:lnL>
                      <a:noFill/>
                    </a:lnL>
                    <a:lnR>
                      <a:noFill/>
                    </a:lnR>
                    <a:lnT>
                      <a:noFill/>
                    </a:lnT>
                    <a:lnB>
                      <a:noFill/>
                    </a:lnB>
                    <a:noFill/>
                  </a:tcPr>
                </a:tc>
                <a:tc>
                  <a:txBody>
                    <a:bodyPr/>
                    <a:lstStyle/>
                    <a:p>
                      <a:pPr algn="l" fontAlgn="b"/>
                      <a:endParaRPr lang="fr-FR" sz="1000" b="0" i="0" u="none" strike="noStrike">
                        <a:solidFill>
                          <a:srgbClr val="000000"/>
                        </a:solidFill>
                        <a:effectLst/>
                        <a:latin typeface="Aptos Narrow" panose="020B0004020202020204" pitchFamily="34" charset="0"/>
                      </a:endParaRPr>
                    </a:p>
                  </a:txBody>
                  <a:tcPr marL="0" marR="0" marT="0" marB="0" anchor="b">
                    <a:lnL>
                      <a:noFill/>
                    </a:lnL>
                    <a:lnR>
                      <a:noFill/>
                    </a:lnR>
                    <a:lnT>
                      <a:noFill/>
                    </a:lnT>
                    <a:lnB>
                      <a:noFill/>
                    </a:lnB>
                    <a:noFill/>
                  </a:tcPr>
                </a:tc>
                <a:tc>
                  <a:txBody>
                    <a:bodyPr/>
                    <a:lstStyle/>
                    <a:p>
                      <a:pPr algn="l" fontAlgn="b"/>
                      <a:endParaRPr lang="fr-FR" sz="1000" b="0" i="0" u="none" strike="noStrike">
                        <a:solidFill>
                          <a:srgbClr val="000000"/>
                        </a:solidFill>
                        <a:effectLst/>
                        <a:latin typeface="Aptos Narrow" panose="020B0004020202020204" pitchFamily="34" charset="0"/>
                      </a:endParaRPr>
                    </a:p>
                  </a:txBody>
                  <a:tcPr marL="0" marR="0" marT="0" marB="0" anchor="b">
                    <a:lnL>
                      <a:noFill/>
                    </a:lnL>
                    <a:lnR>
                      <a:noFill/>
                    </a:lnR>
                    <a:lnT>
                      <a:noFill/>
                    </a:lnT>
                    <a:lnB>
                      <a:noFill/>
                    </a:lnB>
                    <a:noFill/>
                  </a:tcPr>
                </a:tc>
                <a:tc>
                  <a:txBody>
                    <a:bodyPr/>
                    <a:lstStyle/>
                    <a:p>
                      <a:pPr algn="l" fontAlgn="b"/>
                      <a:endParaRPr lang="fr-FR" sz="1000" b="0" i="0" u="none" strike="noStrike">
                        <a:solidFill>
                          <a:srgbClr val="000000"/>
                        </a:solidFill>
                        <a:effectLst/>
                        <a:latin typeface="Aptos Narrow" panose="020B0004020202020204" pitchFamily="34" charset="0"/>
                      </a:endParaRPr>
                    </a:p>
                  </a:txBody>
                  <a:tcPr marL="0" marR="0" marT="0" marB="0" anchor="b">
                    <a:lnL>
                      <a:noFill/>
                    </a:lnL>
                    <a:lnR>
                      <a:noFill/>
                    </a:lnR>
                    <a:lnT>
                      <a:noFill/>
                    </a:lnT>
                    <a:lnB>
                      <a:noFill/>
                    </a:lnB>
                    <a:noFill/>
                  </a:tcPr>
                </a:tc>
                <a:tc>
                  <a:txBody>
                    <a:bodyPr/>
                    <a:lstStyle/>
                    <a:p>
                      <a:pPr algn="l" fontAlgn="b"/>
                      <a:endParaRPr lang="fr-FR" sz="1000" b="0" i="0" u="none" strike="noStrike">
                        <a:solidFill>
                          <a:srgbClr val="000000"/>
                        </a:solidFill>
                        <a:effectLst/>
                        <a:latin typeface="Aptos Narrow" panose="020B0004020202020204" pitchFamily="34" charset="0"/>
                      </a:endParaRPr>
                    </a:p>
                  </a:txBody>
                  <a:tcPr marL="0" marR="0" marT="0" marB="0" anchor="b">
                    <a:lnL>
                      <a:noFill/>
                    </a:lnL>
                    <a:lnR>
                      <a:noFill/>
                    </a:lnR>
                    <a:lnT>
                      <a:noFill/>
                    </a:lnT>
                    <a:lnB>
                      <a:noFill/>
                    </a:lnB>
                    <a:noFill/>
                  </a:tcPr>
                </a:tc>
                <a:extLst>
                  <a:ext uri="{0D108BD9-81ED-4DB2-BD59-A6C34878D82A}">
                    <a16:rowId xmlns:a16="http://schemas.microsoft.com/office/drawing/2014/main" val="3265253612"/>
                  </a:ext>
                </a:extLst>
              </a:tr>
              <a:tr h="155686">
                <a:tc>
                  <a:txBody>
                    <a:bodyPr/>
                    <a:lstStyle/>
                    <a:p>
                      <a:pPr algn="l" fontAlgn="b"/>
                      <a:endParaRPr lang="fr-FR" sz="1000" b="0" i="0" u="none" strike="noStrike">
                        <a:solidFill>
                          <a:srgbClr val="000000"/>
                        </a:solidFill>
                        <a:effectLst/>
                        <a:latin typeface="Aptos Narrow" panose="020B0004020202020204" pitchFamily="34" charset="0"/>
                      </a:endParaRPr>
                    </a:p>
                  </a:txBody>
                  <a:tcPr marL="0" marR="0" marT="0" marB="0" anchor="b">
                    <a:lnL>
                      <a:noFill/>
                    </a:lnL>
                    <a:lnR>
                      <a:noFill/>
                    </a:lnR>
                    <a:lnT>
                      <a:noFill/>
                    </a:lnT>
                    <a:lnB>
                      <a:noFill/>
                    </a:lnB>
                    <a:noFill/>
                  </a:tcPr>
                </a:tc>
                <a:tc>
                  <a:txBody>
                    <a:bodyPr/>
                    <a:lstStyle/>
                    <a:p>
                      <a:pPr algn="l" fontAlgn="b"/>
                      <a:endParaRPr lang="fr-FR" sz="1000" b="0" i="0" u="none" strike="noStrike">
                        <a:solidFill>
                          <a:srgbClr val="000000"/>
                        </a:solidFill>
                        <a:effectLst/>
                        <a:latin typeface="Aptos Narrow" panose="020B0004020202020204" pitchFamily="34" charset="0"/>
                      </a:endParaRPr>
                    </a:p>
                  </a:txBody>
                  <a:tcPr marL="0" marR="0" marT="0" marB="0" anchor="b">
                    <a:lnL>
                      <a:noFill/>
                    </a:lnL>
                    <a:lnR>
                      <a:noFill/>
                    </a:lnR>
                    <a:lnT>
                      <a:noFill/>
                    </a:lnT>
                    <a:lnB>
                      <a:noFill/>
                    </a:lnB>
                    <a:noFill/>
                  </a:tcPr>
                </a:tc>
                <a:tc>
                  <a:txBody>
                    <a:bodyPr/>
                    <a:lstStyle/>
                    <a:p>
                      <a:pPr algn="l" fontAlgn="b"/>
                      <a:endParaRPr lang="fr-FR" sz="1000" b="0" i="0" u="none" strike="noStrike">
                        <a:solidFill>
                          <a:srgbClr val="000000"/>
                        </a:solidFill>
                        <a:effectLst/>
                        <a:latin typeface="Aptos Narrow" panose="020B0004020202020204" pitchFamily="34" charset="0"/>
                      </a:endParaRPr>
                    </a:p>
                  </a:txBody>
                  <a:tcPr marL="0" marR="0" marT="0" marB="0" anchor="b">
                    <a:lnL>
                      <a:noFill/>
                    </a:lnL>
                    <a:lnR>
                      <a:noFill/>
                    </a:lnR>
                    <a:lnT>
                      <a:noFill/>
                    </a:lnT>
                    <a:lnB>
                      <a:noFill/>
                    </a:lnB>
                    <a:noFill/>
                  </a:tcPr>
                </a:tc>
                <a:tc>
                  <a:txBody>
                    <a:bodyPr/>
                    <a:lstStyle/>
                    <a:p>
                      <a:pPr algn="l" fontAlgn="b"/>
                      <a:endParaRPr lang="fr-FR" sz="1000" b="0" i="0" u="none" strike="noStrike">
                        <a:solidFill>
                          <a:srgbClr val="000000"/>
                        </a:solidFill>
                        <a:effectLst/>
                        <a:latin typeface="Aptos Narrow" panose="020B0004020202020204" pitchFamily="34" charset="0"/>
                      </a:endParaRPr>
                    </a:p>
                  </a:txBody>
                  <a:tcPr marL="0" marR="0" marT="0" marB="0" anchor="b">
                    <a:lnL>
                      <a:noFill/>
                    </a:lnL>
                    <a:lnR>
                      <a:noFill/>
                    </a:lnR>
                    <a:lnT>
                      <a:noFill/>
                    </a:lnT>
                    <a:lnB>
                      <a:noFill/>
                    </a:lnB>
                    <a:noFill/>
                  </a:tcPr>
                </a:tc>
                <a:tc>
                  <a:txBody>
                    <a:bodyPr/>
                    <a:lstStyle/>
                    <a:p>
                      <a:pPr algn="l" fontAlgn="b"/>
                      <a:endParaRPr lang="fr-FR" sz="1000" b="0" i="0" u="none" strike="noStrike">
                        <a:solidFill>
                          <a:srgbClr val="000000"/>
                        </a:solidFill>
                        <a:effectLst/>
                        <a:latin typeface="Aptos Narrow" panose="020B0004020202020204" pitchFamily="34" charset="0"/>
                      </a:endParaRPr>
                    </a:p>
                  </a:txBody>
                  <a:tcPr marL="0" marR="0" marT="0" marB="0" anchor="b">
                    <a:lnL>
                      <a:noFill/>
                    </a:lnL>
                    <a:lnR>
                      <a:noFill/>
                    </a:lnR>
                    <a:lnT>
                      <a:noFill/>
                    </a:lnT>
                    <a:lnB>
                      <a:noFill/>
                    </a:lnB>
                    <a:noFill/>
                  </a:tcPr>
                </a:tc>
                <a:extLst>
                  <a:ext uri="{0D108BD9-81ED-4DB2-BD59-A6C34878D82A}">
                    <a16:rowId xmlns:a16="http://schemas.microsoft.com/office/drawing/2014/main" val="4290336093"/>
                  </a:ext>
                </a:extLst>
              </a:tr>
              <a:tr h="602330">
                <a:tc>
                  <a:txBody>
                    <a:bodyPr/>
                    <a:lstStyle/>
                    <a:p>
                      <a:pPr algn="r" fontAlgn="b"/>
                      <a:endParaRPr lang="fr-FR" sz="1000" b="0" i="0" u="none" strike="noStrike" dirty="0">
                        <a:solidFill>
                          <a:srgbClr val="000000"/>
                        </a:solidFill>
                        <a:effectLst/>
                        <a:latin typeface="Aptos Narrow" panose="020B0004020202020204" pitchFamily="34" charset="0"/>
                      </a:endParaRPr>
                    </a:p>
                  </a:txBody>
                  <a:tcPr marL="0" marR="0" marT="0" marB="0" anchor="b">
                    <a:lnL>
                      <a:noFill/>
                    </a:lnL>
                    <a:lnR>
                      <a:noFill/>
                    </a:lnR>
                    <a:lnT>
                      <a:noFill/>
                    </a:lnT>
                    <a:lnB>
                      <a:noFill/>
                    </a:lnB>
                    <a:noFill/>
                  </a:tcPr>
                </a:tc>
                <a:tc>
                  <a:txBody>
                    <a:bodyPr/>
                    <a:lstStyle/>
                    <a:p>
                      <a:pPr algn="ctr" fontAlgn="b"/>
                      <a:endParaRPr lang="fr-FR" sz="1000" b="0" i="0" u="none" strike="noStrike" dirty="0">
                        <a:solidFill>
                          <a:srgbClr val="000000"/>
                        </a:solidFill>
                        <a:effectLst/>
                        <a:latin typeface="Aptos Narrow" panose="020B0004020202020204" pitchFamily="34" charset="0"/>
                      </a:endParaRPr>
                    </a:p>
                  </a:txBody>
                  <a:tcPr marL="0" marR="0" marT="0" marB="0" anchor="b">
                    <a:lnL>
                      <a:noFill/>
                    </a:lnL>
                    <a:lnR>
                      <a:noFill/>
                    </a:lnR>
                    <a:lnT>
                      <a:noFill/>
                    </a:lnT>
                    <a:lnB>
                      <a:noFill/>
                    </a:lnB>
                    <a:noFill/>
                  </a:tcPr>
                </a:tc>
                <a:tc>
                  <a:txBody>
                    <a:bodyPr/>
                    <a:lstStyle/>
                    <a:p>
                      <a:pPr algn="ctr" fontAlgn="b"/>
                      <a:endParaRPr lang="fr-FR" sz="1000" b="0" i="0" u="none" strike="noStrike" dirty="0">
                        <a:solidFill>
                          <a:srgbClr val="000000"/>
                        </a:solidFill>
                        <a:effectLst/>
                        <a:latin typeface="Aptos Narrow" panose="020B0004020202020204" pitchFamily="34" charset="0"/>
                      </a:endParaRPr>
                    </a:p>
                  </a:txBody>
                  <a:tcPr marL="0" marR="0" marT="0" marB="0" anchor="b">
                    <a:lnL>
                      <a:noFill/>
                    </a:lnL>
                    <a:lnR>
                      <a:noFill/>
                    </a:lnR>
                    <a:lnT>
                      <a:noFill/>
                    </a:lnT>
                    <a:lnB>
                      <a:noFill/>
                    </a:lnB>
                    <a:noFill/>
                  </a:tcPr>
                </a:tc>
                <a:tc>
                  <a:txBody>
                    <a:bodyPr/>
                    <a:lstStyle/>
                    <a:p>
                      <a:pPr algn="ctr" fontAlgn="b"/>
                      <a:endParaRPr lang="fr-FR" sz="1000" b="0" i="0" u="none" strike="noStrike" dirty="0">
                        <a:solidFill>
                          <a:srgbClr val="000000"/>
                        </a:solidFill>
                        <a:effectLst/>
                        <a:latin typeface="Aptos Narrow" panose="020B0004020202020204" pitchFamily="34" charset="0"/>
                      </a:endParaRPr>
                    </a:p>
                  </a:txBody>
                  <a:tcPr marL="0" marR="0" marT="0" marB="0" anchor="b">
                    <a:lnL>
                      <a:noFill/>
                    </a:lnL>
                    <a:lnR>
                      <a:noFill/>
                    </a:lnR>
                    <a:lnT>
                      <a:noFill/>
                    </a:lnT>
                    <a:lnB>
                      <a:noFill/>
                    </a:lnB>
                    <a:noFill/>
                  </a:tcPr>
                </a:tc>
                <a:tc>
                  <a:txBody>
                    <a:bodyPr/>
                    <a:lstStyle/>
                    <a:p>
                      <a:pPr algn="l" fontAlgn="b"/>
                      <a:endParaRPr lang="fr-FR" sz="1000" b="0" i="0" u="none" strike="noStrike">
                        <a:solidFill>
                          <a:srgbClr val="000000"/>
                        </a:solidFill>
                        <a:effectLst/>
                        <a:latin typeface="Aptos Narrow" panose="020B0004020202020204" pitchFamily="34" charset="0"/>
                      </a:endParaRPr>
                    </a:p>
                  </a:txBody>
                  <a:tcPr marL="0" marR="0" marT="0" marB="0" anchor="b">
                    <a:lnL>
                      <a:noFill/>
                    </a:lnL>
                    <a:lnR>
                      <a:noFill/>
                    </a:lnR>
                    <a:lnT>
                      <a:noFill/>
                    </a:lnT>
                    <a:lnB>
                      <a:noFill/>
                    </a:lnB>
                    <a:noFill/>
                  </a:tcPr>
                </a:tc>
                <a:extLst>
                  <a:ext uri="{0D108BD9-81ED-4DB2-BD59-A6C34878D82A}">
                    <a16:rowId xmlns:a16="http://schemas.microsoft.com/office/drawing/2014/main" val="3022048909"/>
                  </a:ext>
                </a:extLst>
              </a:tr>
              <a:tr h="155686">
                <a:tc>
                  <a:txBody>
                    <a:bodyPr/>
                    <a:lstStyle/>
                    <a:p>
                      <a:pPr algn="l" fontAlgn="b"/>
                      <a:endParaRPr lang="fr-FR" sz="1000" b="0" i="0" u="none" strike="noStrike">
                        <a:solidFill>
                          <a:srgbClr val="000000"/>
                        </a:solidFill>
                        <a:effectLst/>
                        <a:latin typeface="Aptos Narrow" panose="020B0004020202020204" pitchFamily="34" charset="0"/>
                      </a:endParaRPr>
                    </a:p>
                  </a:txBody>
                  <a:tcPr marL="0" marR="0" marT="0" marB="0" anchor="b">
                    <a:lnL>
                      <a:noFill/>
                    </a:lnL>
                    <a:lnR>
                      <a:noFill/>
                    </a:lnR>
                    <a:lnT>
                      <a:noFill/>
                    </a:lnT>
                    <a:lnB>
                      <a:noFill/>
                    </a:lnB>
                    <a:noFill/>
                  </a:tcPr>
                </a:tc>
                <a:tc>
                  <a:txBody>
                    <a:bodyPr/>
                    <a:lstStyle/>
                    <a:p>
                      <a:pPr algn="l" fontAlgn="b"/>
                      <a:endParaRPr lang="fr-FR" sz="1000" b="0" i="0" u="none" strike="noStrike" dirty="0">
                        <a:solidFill>
                          <a:srgbClr val="000000"/>
                        </a:solidFill>
                        <a:effectLst/>
                        <a:latin typeface="Aptos Narrow" panose="020B0004020202020204" pitchFamily="34" charset="0"/>
                      </a:endParaRPr>
                    </a:p>
                  </a:txBody>
                  <a:tcPr marL="0" marR="0" marT="0" marB="0" anchor="b">
                    <a:lnL>
                      <a:noFill/>
                    </a:lnL>
                    <a:lnR>
                      <a:noFill/>
                    </a:lnR>
                    <a:lnT>
                      <a:noFill/>
                    </a:lnT>
                    <a:lnB>
                      <a:noFill/>
                    </a:lnB>
                    <a:noFill/>
                  </a:tcPr>
                </a:tc>
                <a:tc>
                  <a:txBody>
                    <a:bodyPr/>
                    <a:lstStyle/>
                    <a:p>
                      <a:pPr algn="l" fontAlgn="b"/>
                      <a:endParaRPr lang="fr-FR" sz="1000" b="0" i="0" u="none" strike="noStrike">
                        <a:solidFill>
                          <a:srgbClr val="000000"/>
                        </a:solidFill>
                        <a:effectLst/>
                        <a:latin typeface="Aptos Narrow" panose="020B0004020202020204" pitchFamily="34" charset="0"/>
                      </a:endParaRPr>
                    </a:p>
                  </a:txBody>
                  <a:tcPr marL="0" marR="0" marT="0" marB="0" anchor="b">
                    <a:lnL>
                      <a:noFill/>
                    </a:lnL>
                    <a:lnR>
                      <a:noFill/>
                    </a:lnR>
                    <a:lnT>
                      <a:noFill/>
                    </a:lnT>
                    <a:lnB>
                      <a:noFill/>
                    </a:lnB>
                    <a:noFill/>
                  </a:tcPr>
                </a:tc>
                <a:tc>
                  <a:txBody>
                    <a:bodyPr/>
                    <a:lstStyle/>
                    <a:p>
                      <a:pPr algn="l" fontAlgn="b"/>
                      <a:endParaRPr lang="fr-FR" sz="1000" b="0" i="0" u="none" strike="noStrike">
                        <a:solidFill>
                          <a:srgbClr val="000000"/>
                        </a:solidFill>
                        <a:effectLst/>
                        <a:latin typeface="Aptos Narrow" panose="020B0004020202020204" pitchFamily="34" charset="0"/>
                      </a:endParaRPr>
                    </a:p>
                  </a:txBody>
                  <a:tcPr marL="0" marR="0" marT="0" marB="0" anchor="b">
                    <a:lnL>
                      <a:noFill/>
                    </a:lnL>
                    <a:lnR>
                      <a:noFill/>
                    </a:lnR>
                    <a:lnT>
                      <a:noFill/>
                    </a:lnT>
                    <a:lnB>
                      <a:noFill/>
                    </a:lnB>
                    <a:noFill/>
                  </a:tcPr>
                </a:tc>
                <a:tc>
                  <a:txBody>
                    <a:bodyPr/>
                    <a:lstStyle/>
                    <a:p>
                      <a:pPr algn="l" fontAlgn="b"/>
                      <a:endParaRPr lang="fr-FR" sz="1000" b="0" i="0" u="none" strike="noStrike">
                        <a:solidFill>
                          <a:srgbClr val="000000"/>
                        </a:solidFill>
                        <a:effectLst/>
                        <a:latin typeface="Aptos Narrow" panose="020B0004020202020204" pitchFamily="34" charset="0"/>
                      </a:endParaRPr>
                    </a:p>
                  </a:txBody>
                  <a:tcPr marL="0" marR="0" marT="0" marB="0" anchor="b">
                    <a:lnL>
                      <a:noFill/>
                    </a:lnL>
                    <a:lnR>
                      <a:noFill/>
                    </a:lnR>
                    <a:lnT>
                      <a:noFill/>
                    </a:lnT>
                    <a:lnB>
                      <a:noFill/>
                    </a:lnB>
                    <a:noFill/>
                  </a:tcPr>
                </a:tc>
                <a:extLst>
                  <a:ext uri="{0D108BD9-81ED-4DB2-BD59-A6C34878D82A}">
                    <a16:rowId xmlns:a16="http://schemas.microsoft.com/office/drawing/2014/main" val="3724829556"/>
                  </a:ext>
                </a:extLst>
              </a:tr>
              <a:tr h="311371">
                <a:tc>
                  <a:txBody>
                    <a:bodyPr/>
                    <a:lstStyle/>
                    <a:p>
                      <a:pPr algn="r" fontAlgn="b"/>
                      <a:endParaRPr lang="fr-FR" sz="1000" b="0" i="0" u="none" strike="noStrike" dirty="0">
                        <a:solidFill>
                          <a:srgbClr val="000000"/>
                        </a:solidFill>
                        <a:effectLst/>
                        <a:latin typeface="Aptos Narrow" panose="020B0004020202020204" pitchFamily="34" charset="0"/>
                      </a:endParaRPr>
                    </a:p>
                  </a:txBody>
                  <a:tcPr marL="0" marR="0" marT="0" marB="0" anchor="b">
                    <a:lnL>
                      <a:noFill/>
                    </a:lnL>
                    <a:lnR>
                      <a:noFill/>
                    </a:lnR>
                    <a:lnT>
                      <a:noFill/>
                    </a:lnT>
                    <a:lnB>
                      <a:noFill/>
                    </a:lnB>
                    <a:noFill/>
                  </a:tcPr>
                </a:tc>
                <a:tc>
                  <a:txBody>
                    <a:bodyPr/>
                    <a:lstStyle/>
                    <a:p>
                      <a:pPr algn="ctr" fontAlgn="ctr"/>
                      <a:endParaRPr lang="fr-FR" sz="1000" b="0" i="0" u="none" strike="noStrike" dirty="0">
                        <a:solidFill>
                          <a:srgbClr val="000000"/>
                        </a:solidFill>
                        <a:effectLst/>
                        <a:latin typeface="Aptos Narrow" panose="020B0004020202020204" pitchFamily="34" charset="0"/>
                      </a:endParaRPr>
                    </a:p>
                  </a:txBody>
                  <a:tcPr marL="0" marR="0" marT="0" marB="0" anchor="ctr">
                    <a:lnL>
                      <a:noFill/>
                    </a:lnL>
                    <a:lnR>
                      <a:noFill/>
                    </a:lnR>
                    <a:lnT>
                      <a:noFill/>
                    </a:lnT>
                    <a:lnB>
                      <a:noFill/>
                    </a:lnB>
                    <a:noFill/>
                  </a:tcPr>
                </a:tc>
                <a:tc>
                  <a:txBody>
                    <a:bodyPr/>
                    <a:lstStyle/>
                    <a:p>
                      <a:pPr algn="ctr" fontAlgn="ctr"/>
                      <a:endParaRPr lang="fr-FR" sz="1000" b="0" i="0" u="none" strike="noStrike" dirty="0">
                        <a:solidFill>
                          <a:srgbClr val="000000"/>
                        </a:solidFill>
                        <a:effectLst/>
                        <a:latin typeface="Aptos Narrow" panose="020B0004020202020204" pitchFamily="34" charset="0"/>
                      </a:endParaRPr>
                    </a:p>
                  </a:txBody>
                  <a:tcPr marL="0" marR="0" marT="0" marB="0" anchor="ctr">
                    <a:lnL>
                      <a:noFill/>
                    </a:lnL>
                    <a:lnR>
                      <a:noFill/>
                    </a:lnR>
                    <a:lnT>
                      <a:noFill/>
                    </a:lnT>
                    <a:lnB>
                      <a:noFill/>
                    </a:lnB>
                    <a:noFill/>
                  </a:tcPr>
                </a:tc>
                <a:tc>
                  <a:txBody>
                    <a:bodyPr/>
                    <a:lstStyle/>
                    <a:p>
                      <a:pPr algn="ctr" fontAlgn="ctr"/>
                      <a:endParaRPr lang="fr-FR" sz="1000" b="0" i="0" u="none" strike="noStrike">
                        <a:solidFill>
                          <a:srgbClr val="000000"/>
                        </a:solidFill>
                        <a:effectLst/>
                        <a:latin typeface="Aptos Narrow" panose="020B0004020202020204" pitchFamily="34" charset="0"/>
                      </a:endParaRPr>
                    </a:p>
                  </a:txBody>
                  <a:tcPr marL="0" marR="0" marT="0" marB="0" anchor="ctr">
                    <a:lnL>
                      <a:noFill/>
                    </a:lnL>
                    <a:lnR>
                      <a:noFill/>
                    </a:lnR>
                    <a:lnT>
                      <a:noFill/>
                    </a:lnT>
                    <a:lnB>
                      <a:noFill/>
                    </a:lnB>
                    <a:noFill/>
                  </a:tcPr>
                </a:tc>
                <a:tc>
                  <a:txBody>
                    <a:bodyPr/>
                    <a:lstStyle/>
                    <a:p>
                      <a:pPr algn="l" fontAlgn="b"/>
                      <a:endParaRPr lang="fr-FR" sz="1000" b="0" i="0" u="none" strike="noStrike">
                        <a:solidFill>
                          <a:srgbClr val="000000"/>
                        </a:solidFill>
                        <a:effectLst/>
                        <a:latin typeface="Aptos Narrow" panose="020B0004020202020204" pitchFamily="34" charset="0"/>
                      </a:endParaRPr>
                    </a:p>
                  </a:txBody>
                  <a:tcPr marL="0" marR="0" marT="0" marB="0" anchor="b">
                    <a:lnL>
                      <a:noFill/>
                    </a:lnL>
                    <a:lnR>
                      <a:noFill/>
                    </a:lnR>
                    <a:lnT>
                      <a:noFill/>
                    </a:lnT>
                    <a:lnB>
                      <a:noFill/>
                    </a:lnB>
                    <a:noFill/>
                  </a:tcPr>
                </a:tc>
                <a:extLst>
                  <a:ext uri="{0D108BD9-81ED-4DB2-BD59-A6C34878D82A}">
                    <a16:rowId xmlns:a16="http://schemas.microsoft.com/office/drawing/2014/main" val="1450863720"/>
                  </a:ext>
                </a:extLst>
              </a:tr>
              <a:tr h="311371">
                <a:tc>
                  <a:txBody>
                    <a:bodyPr/>
                    <a:lstStyle/>
                    <a:p>
                      <a:pPr algn="r" fontAlgn="b"/>
                      <a:endParaRPr lang="fr-FR" sz="1000" b="0" i="0" u="none" strike="noStrike">
                        <a:solidFill>
                          <a:srgbClr val="000000"/>
                        </a:solidFill>
                        <a:effectLst/>
                        <a:latin typeface="Aptos Narrow" panose="020B0004020202020204" pitchFamily="34" charset="0"/>
                      </a:endParaRPr>
                    </a:p>
                  </a:txBody>
                  <a:tcPr marL="0" marR="0" marT="0" marB="0" anchor="b">
                    <a:lnL>
                      <a:noFill/>
                    </a:lnL>
                    <a:lnR>
                      <a:noFill/>
                    </a:lnR>
                    <a:lnT>
                      <a:noFill/>
                    </a:lnT>
                    <a:lnB>
                      <a:noFill/>
                    </a:lnB>
                    <a:noFill/>
                  </a:tcPr>
                </a:tc>
                <a:tc>
                  <a:txBody>
                    <a:bodyPr/>
                    <a:lstStyle/>
                    <a:p>
                      <a:pPr algn="ctr" fontAlgn="ctr"/>
                      <a:endParaRPr lang="fr-FR" sz="1000" b="0" i="0" u="none" strike="noStrike" dirty="0">
                        <a:solidFill>
                          <a:srgbClr val="000000"/>
                        </a:solidFill>
                        <a:effectLst/>
                        <a:latin typeface="Aptos Narrow" panose="020B0004020202020204" pitchFamily="34" charset="0"/>
                      </a:endParaRPr>
                    </a:p>
                  </a:txBody>
                  <a:tcPr marL="0" marR="0" marT="0" marB="0" anchor="ctr">
                    <a:lnL>
                      <a:noFill/>
                    </a:lnL>
                    <a:lnR>
                      <a:noFill/>
                    </a:lnR>
                    <a:lnT>
                      <a:noFill/>
                    </a:lnT>
                    <a:lnB>
                      <a:noFill/>
                    </a:lnB>
                    <a:noFill/>
                  </a:tcPr>
                </a:tc>
                <a:tc>
                  <a:txBody>
                    <a:bodyPr/>
                    <a:lstStyle/>
                    <a:p>
                      <a:pPr algn="ctr" fontAlgn="ctr"/>
                      <a:endParaRPr lang="fr-FR" sz="1000" b="0" i="0" u="none" strike="noStrike" dirty="0">
                        <a:solidFill>
                          <a:srgbClr val="000000"/>
                        </a:solidFill>
                        <a:effectLst/>
                        <a:latin typeface="Aptos Narrow" panose="020B0004020202020204" pitchFamily="34" charset="0"/>
                      </a:endParaRPr>
                    </a:p>
                  </a:txBody>
                  <a:tcPr marL="0" marR="0" marT="0" marB="0" anchor="ctr">
                    <a:lnL>
                      <a:noFill/>
                    </a:lnL>
                    <a:lnR>
                      <a:noFill/>
                    </a:lnR>
                    <a:lnT>
                      <a:noFill/>
                    </a:lnT>
                    <a:lnB>
                      <a:noFill/>
                    </a:lnB>
                    <a:noFill/>
                  </a:tcPr>
                </a:tc>
                <a:tc>
                  <a:txBody>
                    <a:bodyPr/>
                    <a:lstStyle/>
                    <a:p>
                      <a:pPr algn="ctr" fontAlgn="ctr"/>
                      <a:endParaRPr lang="fr-FR" sz="1000" b="0" i="0" u="none" strike="noStrike" dirty="0">
                        <a:solidFill>
                          <a:srgbClr val="000000"/>
                        </a:solidFill>
                        <a:effectLst/>
                        <a:latin typeface="Aptos Narrow" panose="020B0004020202020204" pitchFamily="34" charset="0"/>
                      </a:endParaRPr>
                    </a:p>
                  </a:txBody>
                  <a:tcPr marL="0" marR="0" marT="0" marB="0" anchor="ctr">
                    <a:lnL>
                      <a:noFill/>
                    </a:lnL>
                    <a:lnR>
                      <a:noFill/>
                    </a:lnR>
                    <a:lnT>
                      <a:noFill/>
                    </a:lnT>
                    <a:lnB>
                      <a:noFill/>
                    </a:lnB>
                    <a:noFill/>
                  </a:tcPr>
                </a:tc>
                <a:tc>
                  <a:txBody>
                    <a:bodyPr/>
                    <a:lstStyle/>
                    <a:p>
                      <a:pPr algn="l" fontAlgn="b"/>
                      <a:endParaRPr lang="fr-FR" sz="1000" b="0" i="0" u="none" strike="noStrike" dirty="0">
                        <a:solidFill>
                          <a:srgbClr val="000000"/>
                        </a:solidFill>
                        <a:effectLst/>
                        <a:latin typeface="Aptos Narrow" panose="020B0004020202020204" pitchFamily="34" charset="0"/>
                      </a:endParaRPr>
                    </a:p>
                  </a:txBody>
                  <a:tcPr marL="0" marR="0" marT="0" marB="0" anchor="b">
                    <a:lnL>
                      <a:noFill/>
                    </a:lnL>
                    <a:lnR>
                      <a:noFill/>
                    </a:lnR>
                    <a:lnT>
                      <a:noFill/>
                    </a:lnT>
                    <a:lnB>
                      <a:noFill/>
                    </a:lnB>
                    <a:noFill/>
                  </a:tcPr>
                </a:tc>
                <a:extLst>
                  <a:ext uri="{0D108BD9-81ED-4DB2-BD59-A6C34878D82A}">
                    <a16:rowId xmlns:a16="http://schemas.microsoft.com/office/drawing/2014/main" val="736387149"/>
                  </a:ext>
                </a:extLst>
              </a:tr>
              <a:tr h="155686">
                <a:tc>
                  <a:txBody>
                    <a:bodyPr/>
                    <a:lstStyle/>
                    <a:p>
                      <a:pPr algn="l" fontAlgn="b"/>
                      <a:endParaRPr lang="fr-FR" sz="1000" b="0" i="0" u="none" strike="noStrike">
                        <a:solidFill>
                          <a:srgbClr val="000000"/>
                        </a:solidFill>
                        <a:effectLst/>
                        <a:latin typeface="Aptos Narrow" panose="020B0004020202020204" pitchFamily="34" charset="0"/>
                      </a:endParaRPr>
                    </a:p>
                  </a:txBody>
                  <a:tcPr marL="0" marR="0" marT="0" marB="0" anchor="b">
                    <a:lnL>
                      <a:noFill/>
                    </a:lnL>
                    <a:lnR>
                      <a:noFill/>
                    </a:lnR>
                    <a:lnT>
                      <a:noFill/>
                    </a:lnT>
                    <a:lnB>
                      <a:noFill/>
                    </a:lnB>
                    <a:noFill/>
                  </a:tcPr>
                </a:tc>
                <a:tc>
                  <a:txBody>
                    <a:bodyPr/>
                    <a:lstStyle/>
                    <a:p>
                      <a:pPr algn="l" fontAlgn="b"/>
                      <a:endParaRPr lang="fr-FR" sz="1000" b="0" i="0" u="none" strike="noStrike">
                        <a:solidFill>
                          <a:srgbClr val="000000"/>
                        </a:solidFill>
                        <a:effectLst/>
                        <a:latin typeface="Aptos Narrow" panose="020B0004020202020204" pitchFamily="34" charset="0"/>
                      </a:endParaRPr>
                    </a:p>
                  </a:txBody>
                  <a:tcPr marL="0" marR="0" marT="0" marB="0" anchor="b">
                    <a:lnL>
                      <a:noFill/>
                    </a:lnL>
                    <a:lnR>
                      <a:noFill/>
                    </a:lnR>
                    <a:lnT>
                      <a:noFill/>
                    </a:lnT>
                    <a:lnB>
                      <a:noFill/>
                    </a:lnB>
                    <a:noFill/>
                  </a:tcPr>
                </a:tc>
                <a:tc>
                  <a:txBody>
                    <a:bodyPr/>
                    <a:lstStyle/>
                    <a:p>
                      <a:pPr algn="l" fontAlgn="b"/>
                      <a:endParaRPr lang="fr-FR" sz="1000" b="0" i="0" u="none" strike="noStrike" dirty="0">
                        <a:solidFill>
                          <a:srgbClr val="000000"/>
                        </a:solidFill>
                        <a:effectLst/>
                        <a:latin typeface="Aptos Narrow" panose="020B0004020202020204" pitchFamily="34" charset="0"/>
                      </a:endParaRPr>
                    </a:p>
                  </a:txBody>
                  <a:tcPr marL="0" marR="0" marT="0" marB="0" anchor="b">
                    <a:lnL>
                      <a:noFill/>
                    </a:lnL>
                    <a:lnR>
                      <a:noFill/>
                    </a:lnR>
                    <a:lnT>
                      <a:noFill/>
                    </a:lnT>
                    <a:lnB>
                      <a:noFill/>
                    </a:lnB>
                    <a:noFill/>
                  </a:tcPr>
                </a:tc>
                <a:tc>
                  <a:txBody>
                    <a:bodyPr/>
                    <a:lstStyle/>
                    <a:p>
                      <a:pPr algn="l" fontAlgn="b"/>
                      <a:endParaRPr lang="fr-FR" sz="1000" b="0" i="0" u="none" strike="noStrike">
                        <a:solidFill>
                          <a:srgbClr val="000000"/>
                        </a:solidFill>
                        <a:effectLst/>
                        <a:latin typeface="Aptos Narrow" panose="020B0004020202020204" pitchFamily="34" charset="0"/>
                      </a:endParaRPr>
                    </a:p>
                  </a:txBody>
                  <a:tcPr marL="0" marR="0" marT="0" marB="0" anchor="b">
                    <a:lnL>
                      <a:noFill/>
                    </a:lnL>
                    <a:lnR>
                      <a:noFill/>
                    </a:lnR>
                    <a:lnT>
                      <a:noFill/>
                    </a:lnT>
                    <a:lnB>
                      <a:noFill/>
                    </a:lnB>
                    <a:noFill/>
                  </a:tcPr>
                </a:tc>
                <a:tc>
                  <a:txBody>
                    <a:bodyPr/>
                    <a:lstStyle/>
                    <a:p>
                      <a:pPr algn="l" fontAlgn="b"/>
                      <a:endParaRPr lang="fr-FR" sz="1000" b="0" i="0" u="none" strike="noStrike" dirty="0">
                        <a:solidFill>
                          <a:srgbClr val="000000"/>
                        </a:solidFill>
                        <a:effectLst/>
                        <a:latin typeface="Aptos Narrow" panose="020B0004020202020204" pitchFamily="34" charset="0"/>
                      </a:endParaRPr>
                    </a:p>
                  </a:txBody>
                  <a:tcPr marL="0" marR="0" marT="0" marB="0" anchor="b">
                    <a:lnL>
                      <a:noFill/>
                    </a:lnL>
                    <a:lnR>
                      <a:noFill/>
                    </a:lnR>
                    <a:lnT>
                      <a:noFill/>
                    </a:lnT>
                    <a:lnB>
                      <a:noFill/>
                    </a:lnB>
                    <a:noFill/>
                  </a:tcPr>
                </a:tc>
                <a:extLst>
                  <a:ext uri="{0D108BD9-81ED-4DB2-BD59-A6C34878D82A}">
                    <a16:rowId xmlns:a16="http://schemas.microsoft.com/office/drawing/2014/main" val="3431291882"/>
                  </a:ext>
                </a:extLst>
              </a:tr>
            </a:tbl>
          </a:graphicData>
        </a:graphic>
      </p:graphicFrame>
      <p:pic>
        <p:nvPicPr>
          <p:cNvPr id="4" name="Picture 2" descr="S:\Com_marketing\03-Charte graphique\2015 et après\LOGOS\FOND BLANC\BITMAP\INDEXE - PNG AVEC TRANSPARENCE\VERTICAL.png">
            <a:extLst>
              <a:ext uri="{FF2B5EF4-FFF2-40B4-BE49-F238E27FC236}">
                <a16:creationId xmlns:a16="http://schemas.microsoft.com/office/drawing/2014/main" id="{A630FAC0-886A-2CB7-FD20-17944CB3D4BA}"/>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7504" y="116632"/>
            <a:ext cx="950707" cy="792088"/>
          </a:xfrm>
          <a:prstGeom prst="rect">
            <a:avLst/>
          </a:prstGeom>
          <a:noFill/>
          <a:extLst>
            <a:ext uri="{909E8E84-426E-40dd-AFC4-6F175D3DCCD1}">
              <a14:hiddenFill xmlns="" xmlns:a14="http://schemas.microsoft.com/office/drawing/2010/main">
                <a:solidFill>
                  <a:srgbClr val="FFFFFF"/>
                </a:solidFill>
              </a14:hiddenFill>
            </a:ext>
          </a:extLst>
        </p:spPr>
      </p:pic>
      <p:sp>
        <p:nvSpPr>
          <p:cNvPr id="5" name="Espace réservé du numéro de diapositive 7">
            <a:extLst>
              <a:ext uri="{FF2B5EF4-FFF2-40B4-BE49-F238E27FC236}">
                <a16:creationId xmlns:a16="http://schemas.microsoft.com/office/drawing/2014/main" id="{C7E241F2-42DD-468A-8BCD-D4F5672DCA9C}"/>
              </a:ext>
            </a:extLst>
          </p:cNvPr>
          <p:cNvSpPr txBox="1">
            <a:spLocks/>
          </p:cNvSpPr>
          <p:nvPr/>
        </p:nvSpPr>
        <p:spPr>
          <a:xfrm>
            <a:off x="8532440" y="6491287"/>
            <a:ext cx="2133600" cy="366713"/>
          </a:xfrm>
          <a:prstGeom prst="rect">
            <a:avLst/>
          </a:prstGeom>
        </p:spPr>
        <p:txBody>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18A297-7AB6-445A-BBB7-904C709705D0}" type="slidenum">
              <a:rPr lang="fr-FR" altLang="fr-FR" smtClean="0"/>
              <a:pPr/>
              <a:t>4</a:t>
            </a:fld>
            <a:endParaRPr lang="fr-FR" altLang="fr-FR" dirty="0"/>
          </a:p>
        </p:txBody>
      </p:sp>
    </p:spTree>
    <p:extLst>
      <p:ext uri="{BB962C8B-B14F-4D97-AF65-F5344CB8AC3E}">
        <p14:creationId xmlns:p14="http://schemas.microsoft.com/office/powerpoint/2010/main" val="9763315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ZoneTexte 9"/>
          <p:cNvSpPr txBox="1"/>
          <p:nvPr/>
        </p:nvSpPr>
        <p:spPr>
          <a:xfrm>
            <a:off x="3059832" y="6021288"/>
            <a:ext cx="3816424" cy="836712"/>
          </a:xfrm>
          <a:prstGeom prst="rect">
            <a:avLst/>
          </a:prstGeom>
          <a:solidFill>
            <a:schemeClr val="bg1"/>
          </a:solidFill>
          <a:ln>
            <a:noFill/>
          </a:ln>
        </p:spPr>
        <p:txBody>
          <a:bodyPr wrap="square" rtlCol="0">
            <a:spAutoFit/>
          </a:bodyPr>
          <a:lstStyle/>
          <a:p>
            <a:endParaRPr lang="fr-FR" dirty="0"/>
          </a:p>
        </p:txBody>
      </p:sp>
      <p:sp>
        <p:nvSpPr>
          <p:cNvPr id="2" name="Titre 1"/>
          <p:cNvSpPr>
            <a:spLocks noGrp="1"/>
          </p:cNvSpPr>
          <p:nvPr>
            <p:ph type="title"/>
          </p:nvPr>
        </p:nvSpPr>
        <p:spPr>
          <a:xfrm>
            <a:off x="457200" y="0"/>
            <a:ext cx="8229600" cy="1143000"/>
          </a:xfrm>
        </p:spPr>
        <p:txBody>
          <a:bodyPr/>
          <a:lstStyle/>
          <a:p>
            <a:r>
              <a:rPr lang="fr-FR" sz="3600" dirty="0"/>
              <a:t>Répartition des ressources</a:t>
            </a:r>
          </a:p>
        </p:txBody>
      </p:sp>
      <p:sp>
        <p:nvSpPr>
          <p:cNvPr id="3" name="ZoneTexte 2">
            <a:extLst>
              <a:ext uri="{FF2B5EF4-FFF2-40B4-BE49-F238E27FC236}">
                <a16:creationId xmlns:a16="http://schemas.microsoft.com/office/drawing/2014/main" id="{51747A22-F5C6-4B27-9695-0B38ED078B77}"/>
              </a:ext>
            </a:extLst>
          </p:cNvPr>
          <p:cNvSpPr txBox="1"/>
          <p:nvPr/>
        </p:nvSpPr>
        <p:spPr>
          <a:xfrm>
            <a:off x="50099" y="1023864"/>
            <a:ext cx="2160240" cy="307777"/>
          </a:xfrm>
          <a:prstGeom prst="rect">
            <a:avLst/>
          </a:prstGeom>
          <a:noFill/>
        </p:spPr>
        <p:txBody>
          <a:bodyPr wrap="square" rtlCol="0">
            <a:spAutoFit/>
          </a:bodyPr>
          <a:lstStyle/>
          <a:p>
            <a:r>
              <a:rPr lang="fr-FR" sz="1400" dirty="0"/>
              <a:t>Variation en % </a:t>
            </a:r>
          </a:p>
        </p:txBody>
      </p:sp>
      <p:sp>
        <p:nvSpPr>
          <p:cNvPr id="5" name="ZoneTexte 4">
            <a:extLst>
              <a:ext uri="{FF2B5EF4-FFF2-40B4-BE49-F238E27FC236}">
                <a16:creationId xmlns:a16="http://schemas.microsoft.com/office/drawing/2014/main" id="{DB9B3823-2BAC-E6B5-F093-156AC1AB8C3C}"/>
              </a:ext>
            </a:extLst>
          </p:cNvPr>
          <p:cNvSpPr txBox="1"/>
          <p:nvPr/>
        </p:nvSpPr>
        <p:spPr>
          <a:xfrm>
            <a:off x="323528" y="6478681"/>
            <a:ext cx="1886811" cy="261610"/>
          </a:xfrm>
          <a:prstGeom prst="rect">
            <a:avLst/>
          </a:prstGeom>
          <a:noFill/>
        </p:spPr>
        <p:txBody>
          <a:bodyPr wrap="square" rtlCol="0">
            <a:spAutoFit/>
          </a:bodyPr>
          <a:lstStyle/>
          <a:p>
            <a:r>
              <a:rPr lang="fr-FR" sz="1100" dirty="0"/>
              <a:t>* Y  compris cotisations</a:t>
            </a:r>
          </a:p>
        </p:txBody>
      </p:sp>
      <p:graphicFrame>
        <p:nvGraphicFramePr>
          <p:cNvPr id="16" name="Tableau 15">
            <a:extLst>
              <a:ext uri="{FF2B5EF4-FFF2-40B4-BE49-F238E27FC236}">
                <a16:creationId xmlns:a16="http://schemas.microsoft.com/office/drawing/2014/main" id="{4CAA5385-4E09-434E-D31E-CC7D143E7F1E}"/>
              </a:ext>
            </a:extLst>
          </p:cNvPr>
          <p:cNvGraphicFramePr>
            <a:graphicFrameLocks noGrp="1"/>
          </p:cNvGraphicFramePr>
          <p:nvPr>
            <p:extLst>
              <p:ext uri="{D42A27DB-BD31-4B8C-83A1-F6EECF244321}">
                <p14:modId xmlns:p14="http://schemas.microsoft.com/office/powerpoint/2010/main" val="1645759392"/>
              </p:ext>
            </p:extLst>
          </p:nvPr>
        </p:nvGraphicFramePr>
        <p:xfrm>
          <a:off x="1035050" y="1412776"/>
          <a:ext cx="7073900" cy="4140518"/>
        </p:xfrm>
        <a:graphic>
          <a:graphicData uri="http://schemas.openxmlformats.org/drawingml/2006/table">
            <a:tbl>
              <a:tblPr/>
              <a:tblGrid>
                <a:gridCol w="2946400">
                  <a:extLst>
                    <a:ext uri="{9D8B030D-6E8A-4147-A177-3AD203B41FA5}">
                      <a16:colId xmlns:a16="http://schemas.microsoft.com/office/drawing/2014/main" val="1325347956"/>
                    </a:ext>
                  </a:extLst>
                </a:gridCol>
                <a:gridCol w="1651000">
                  <a:extLst>
                    <a:ext uri="{9D8B030D-6E8A-4147-A177-3AD203B41FA5}">
                      <a16:colId xmlns:a16="http://schemas.microsoft.com/office/drawing/2014/main" val="3514648961"/>
                    </a:ext>
                  </a:extLst>
                </a:gridCol>
                <a:gridCol w="1663700">
                  <a:extLst>
                    <a:ext uri="{9D8B030D-6E8A-4147-A177-3AD203B41FA5}">
                      <a16:colId xmlns:a16="http://schemas.microsoft.com/office/drawing/2014/main" val="3715631863"/>
                    </a:ext>
                  </a:extLst>
                </a:gridCol>
                <a:gridCol w="812800">
                  <a:extLst>
                    <a:ext uri="{9D8B030D-6E8A-4147-A177-3AD203B41FA5}">
                      <a16:colId xmlns:a16="http://schemas.microsoft.com/office/drawing/2014/main" val="3958197535"/>
                    </a:ext>
                  </a:extLst>
                </a:gridCol>
              </a:tblGrid>
              <a:tr h="271780">
                <a:tc>
                  <a:txBody>
                    <a:bodyPr/>
                    <a:lstStyle/>
                    <a:p>
                      <a:pPr algn="l" fontAlgn="b"/>
                      <a:r>
                        <a:rPr lang="fr-FR" sz="1600" b="0" i="0" u="none" strike="noStrike" dirty="0">
                          <a:solidFill>
                            <a:srgbClr val="000000"/>
                          </a:solidFill>
                          <a:effectLst/>
                          <a:latin typeface="Arial" panose="020B0604020202020204" pitchFamily="34" charset="0"/>
                        </a:rPr>
                        <a:t>En K€</a:t>
                      </a:r>
                    </a:p>
                  </a:txBody>
                  <a:tcPr marL="4763" marR="4763" marT="4763" marB="0" anchor="b">
                    <a:lnL>
                      <a:noFill/>
                    </a:lnL>
                    <a:lnR>
                      <a:noFill/>
                    </a:lnR>
                    <a:lnT>
                      <a:noFill/>
                    </a:lnT>
                    <a:lnB>
                      <a:noFill/>
                    </a:lnB>
                    <a:noFill/>
                  </a:tcPr>
                </a:tc>
                <a:tc>
                  <a:txBody>
                    <a:bodyPr/>
                    <a:lstStyle/>
                    <a:p>
                      <a:pPr algn="ctr" fontAlgn="b"/>
                      <a:r>
                        <a:rPr lang="fr-FR" sz="1600" b="1" i="0" u="none" strike="noStrike" dirty="0">
                          <a:solidFill>
                            <a:srgbClr val="0E2841"/>
                          </a:solidFill>
                          <a:effectLst/>
                          <a:highlight>
                            <a:srgbClr val="DAE9F8"/>
                          </a:highlight>
                          <a:latin typeface="Aptos Narrow" panose="020B0004020202020204" pitchFamily="34" charset="0"/>
                        </a:rPr>
                        <a:t>2024</a:t>
                      </a:r>
                    </a:p>
                  </a:txBody>
                  <a:tcPr marL="4763" marR="4763" marT="4763" marB="0" anchor="b">
                    <a:lnL>
                      <a:noFill/>
                    </a:lnL>
                    <a:lnR>
                      <a:noFill/>
                    </a:lnR>
                    <a:lnT>
                      <a:noFill/>
                    </a:lnT>
                    <a:lnB w="12700" cap="flat" cmpd="sng" algn="ctr">
                      <a:solidFill>
                        <a:srgbClr val="0070C0"/>
                      </a:solidFill>
                      <a:prstDash val="solid"/>
                      <a:round/>
                      <a:headEnd type="none" w="med" len="med"/>
                      <a:tailEnd type="none" w="med" len="med"/>
                    </a:lnB>
                    <a:solidFill>
                      <a:srgbClr val="DAE9F8"/>
                    </a:solidFill>
                  </a:tcPr>
                </a:tc>
                <a:tc>
                  <a:txBody>
                    <a:bodyPr/>
                    <a:lstStyle/>
                    <a:p>
                      <a:pPr algn="ctr" fontAlgn="b"/>
                      <a:r>
                        <a:rPr lang="fr-FR" sz="1600" b="1" i="0" u="none" strike="noStrike" dirty="0">
                          <a:solidFill>
                            <a:srgbClr val="0E2841"/>
                          </a:solidFill>
                          <a:effectLst/>
                          <a:highlight>
                            <a:srgbClr val="DAE9F8"/>
                          </a:highlight>
                          <a:latin typeface="Aptos Narrow" panose="020B0004020202020204" pitchFamily="34" charset="0"/>
                        </a:rPr>
                        <a:t>2023</a:t>
                      </a:r>
                    </a:p>
                  </a:txBody>
                  <a:tcPr marL="4763" marR="4763" marT="4763" marB="0" anchor="b">
                    <a:lnL>
                      <a:noFill/>
                    </a:lnL>
                    <a:lnR>
                      <a:noFill/>
                    </a:lnR>
                    <a:lnT>
                      <a:noFill/>
                    </a:lnT>
                    <a:lnB w="12700" cap="flat" cmpd="sng" algn="ctr">
                      <a:solidFill>
                        <a:srgbClr val="0070C0"/>
                      </a:solidFill>
                      <a:prstDash val="solid"/>
                      <a:round/>
                      <a:headEnd type="none" w="med" len="med"/>
                      <a:tailEnd type="none" w="med" len="med"/>
                    </a:lnB>
                    <a:solidFill>
                      <a:srgbClr val="DAE9F8"/>
                    </a:solidFill>
                  </a:tcPr>
                </a:tc>
                <a:tc>
                  <a:txBody>
                    <a:bodyPr/>
                    <a:lstStyle/>
                    <a:p>
                      <a:pPr algn="l" fontAlgn="b"/>
                      <a:r>
                        <a:rPr lang="fr-FR" sz="1500" b="1" i="0" u="none" strike="noStrike" dirty="0">
                          <a:solidFill>
                            <a:srgbClr val="0E2841"/>
                          </a:solidFill>
                          <a:effectLst/>
                          <a:highlight>
                            <a:srgbClr val="DAE9F8"/>
                          </a:highlight>
                          <a:latin typeface="Aptos Narrow" panose="020B0004020202020204" pitchFamily="34" charset="0"/>
                        </a:rPr>
                        <a:t>24/23 %</a:t>
                      </a:r>
                    </a:p>
                  </a:txBody>
                  <a:tcPr marL="4763" marR="4763" marT="4763" marB="0" anchor="b">
                    <a:lnL>
                      <a:noFill/>
                    </a:lnL>
                    <a:lnR>
                      <a:noFill/>
                    </a:lnR>
                    <a:lnT>
                      <a:noFill/>
                    </a:lnT>
                    <a:lnB w="12700" cap="flat" cmpd="sng" algn="ctr">
                      <a:solidFill>
                        <a:srgbClr val="0070C0"/>
                      </a:solidFill>
                      <a:prstDash val="solid"/>
                      <a:round/>
                      <a:headEnd type="none" w="med" len="med"/>
                      <a:tailEnd type="none" w="med" len="med"/>
                    </a:lnB>
                    <a:solidFill>
                      <a:srgbClr val="DAE9F8"/>
                    </a:solidFill>
                  </a:tcPr>
                </a:tc>
                <a:extLst>
                  <a:ext uri="{0D108BD9-81ED-4DB2-BD59-A6C34878D82A}">
                    <a16:rowId xmlns:a16="http://schemas.microsoft.com/office/drawing/2014/main" val="3743570693"/>
                  </a:ext>
                </a:extLst>
              </a:tr>
              <a:tr h="257175">
                <a:tc>
                  <a:txBody>
                    <a:bodyPr/>
                    <a:lstStyle/>
                    <a:p>
                      <a:pPr algn="l" fontAlgn="b"/>
                      <a:endParaRPr lang="fr-FR" sz="1600" b="0" i="0" u="none" strike="noStrike" dirty="0">
                        <a:solidFill>
                          <a:srgbClr val="000000"/>
                        </a:solidFill>
                        <a:effectLst/>
                        <a:latin typeface="Arial" panose="020B0604020202020204" pitchFamily="34" charset="0"/>
                      </a:endParaRPr>
                    </a:p>
                  </a:txBody>
                  <a:tcPr marL="4763" marR="4763" marT="4763" marB="0" anchor="b">
                    <a:lnL>
                      <a:noFill/>
                    </a:lnL>
                    <a:lnR w="12700" cap="flat" cmpd="sng" algn="ctr">
                      <a:solidFill>
                        <a:srgbClr val="0070C0"/>
                      </a:solidFill>
                      <a:prstDash val="solid"/>
                      <a:round/>
                      <a:headEnd type="none" w="med" len="med"/>
                      <a:tailEnd type="none" w="med" len="med"/>
                    </a:lnR>
                    <a:lnT>
                      <a:noFill/>
                    </a:lnT>
                    <a:lnB>
                      <a:noFill/>
                    </a:lnB>
                    <a:noFill/>
                  </a:tcPr>
                </a:tc>
                <a:tc>
                  <a:txBody>
                    <a:bodyPr/>
                    <a:lstStyle/>
                    <a:p>
                      <a:pPr algn="l" fontAlgn="b"/>
                      <a:r>
                        <a:rPr lang="fr-FR" sz="1600" b="0" i="0" u="none" strike="noStrike">
                          <a:solidFill>
                            <a:srgbClr val="000000"/>
                          </a:solidFill>
                          <a:effectLst/>
                          <a:latin typeface="Arial" panose="020B0604020202020204" pitchFamily="34" charset="0"/>
                        </a:rPr>
                        <a:t> </a:t>
                      </a:r>
                    </a:p>
                  </a:txBody>
                  <a:tcPr marL="4763" marR="4763" marT="4763" marB="0" anchor="b">
                    <a:lnL w="12700" cap="flat" cmpd="sng" algn="ctr">
                      <a:solidFill>
                        <a:srgbClr val="0070C0"/>
                      </a:solidFill>
                      <a:prstDash val="solid"/>
                      <a:round/>
                      <a:headEnd type="none" w="med" len="med"/>
                      <a:tailEnd type="none" w="med" len="med"/>
                    </a:lnL>
                    <a:lnR>
                      <a:noFill/>
                    </a:lnR>
                    <a:lnT w="12700" cap="flat" cmpd="sng" algn="ctr">
                      <a:solidFill>
                        <a:srgbClr val="0070C0"/>
                      </a:solidFill>
                      <a:prstDash val="solid"/>
                      <a:round/>
                      <a:headEnd type="none" w="med" len="med"/>
                      <a:tailEnd type="none" w="med" len="med"/>
                    </a:lnT>
                    <a:lnB>
                      <a:noFill/>
                    </a:lnB>
                    <a:noFill/>
                  </a:tcPr>
                </a:tc>
                <a:tc>
                  <a:txBody>
                    <a:bodyPr/>
                    <a:lstStyle/>
                    <a:p>
                      <a:pPr algn="l" fontAlgn="b"/>
                      <a:r>
                        <a:rPr lang="fr-FR" sz="1600" b="0" i="0" u="none" strike="noStrike">
                          <a:solidFill>
                            <a:srgbClr val="000000"/>
                          </a:solidFill>
                          <a:effectLst/>
                          <a:latin typeface="Arial" panose="020B0604020202020204" pitchFamily="34" charset="0"/>
                        </a:rPr>
                        <a:t> </a:t>
                      </a:r>
                    </a:p>
                  </a:txBody>
                  <a:tcPr marL="4763" marR="4763" marT="4763" marB="0" anchor="b">
                    <a:lnL>
                      <a:noFill/>
                    </a:lnL>
                    <a:lnR>
                      <a:noFill/>
                    </a:lnR>
                    <a:lnT w="12700" cap="flat" cmpd="sng" algn="ctr">
                      <a:solidFill>
                        <a:srgbClr val="0070C0"/>
                      </a:solidFill>
                      <a:prstDash val="solid"/>
                      <a:round/>
                      <a:headEnd type="none" w="med" len="med"/>
                      <a:tailEnd type="none" w="med" len="med"/>
                    </a:lnT>
                    <a:lnB>
                      <a:noFill/>
                    </a:lnB>
                    <a:noFill/>
                  </a:tcPr>
                </a:tc>
                <a:tc>
                  <a:txBody>
                    <a:bodyPr/>
                    <a:lstStyle/>
                    <a:p>
                      <a:pPr algn="l" fontAlgn="b"/>
                      <a:r>
                        <a:rPr lang="fr-FR" sz="1200" b="0" i="1" u="none" strike="noStrike">
                          <a:solidFill>
                            <a:srgbClr val="000000"/>
                          </a:solidFill>
                          <a:effectLst/>
                          <a:latin typeface="Arial" panose="020B0604020202020204" pitchFamily="34" charset="0"/>
                        </a:rPr>
                        <a:t> </a:t>
                      </a:r>
                    </a:p>
                  </a:txBody>
                  <a:tcPr marL="4763" marR="4763" marT="4763" marB="0" anchor="b">
                    <a:lnL>
                      <a:noFill/>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a:noFill/>
                    </a:lnB>
                    <a:noFill/>
                  </a:tcPr>
                </a:tc>
                <a:extLst>
                  <a:ext uri="{0D108BD9-81ED-4DB2-BD59-A6C34878D82A}">
                    <a16:rowId xmlns:a16="http://schemas.microsoft.com/office/drawing/2014/main" val="3268709911"/>
                  </a:ext>
                </a:extLst>
              </a:tr>
              <a:tr h="257175">
                <a:tc>
                  <a:txBody>
                    <a:bodyPr/>
                    <a:lstStyle/>
                    <a:p>
                      <a:pPr algn="l" fontAlgn="b"/>
                      <a:r>
                        <a:rPr lang="fr-FR" sz="1600" b="0" i="0" u="none" strike="noStrike">
                          <a:solidFill>
                            <a:srgbClr val="000000"/>
                          </a:solidFill>
                          <a:effectLst/>
                          <a:latin typeface="Arial" panose="020B0604020202020204" pitchFamily="34" charset="0"/>
                        </a:rPr>
                        <a:t>Collecte</a:t>
                      </a:r>
                    </a:p>
                  </a:txBody>
                  <a:tcPr marL="4763" marR="4763" marT="4763" marB="0" anchor="b">
                    <a:lnL>
                      <a:noFill/>
                    </a:lnL>
                    <a:lnR w="12700" cap="flat" cmpd="sng" algn="ctr">
                      <a:solidFill>
                        <a:srgbClr val="0070C0"/>
                      </a:solidFill>
                      <a:prstDash val="solid"/>
                      <a:round/>
                      <a:headEnd type="none" w="med" len="med"/>
                      <a:tailEnd type="none" w="med" len="med"/>
                    </a:lnR>
                    <a:lnT>
                      <a:noFill/>
                    </a:lnT>
                    <a:lnB>
                      <a:noFill/>
                    </a:lnB>
                    <a:noFill/>
                  </a:tcPr>
                </a:tc>
                <a:tc>
                  <a:txBody>
                    <a:bodyPr/>
                    <a:lstStyle/>
                    <a:p>
                      <a:pPr algn="l" fontAlgn="b"/>
                      <a:r>
                        <a:rPr lang="fr-FR" sz="1600" b="0" i="0" u="none" strike="noStrike" dirty="0">
                          <a:solidFill>
                            <a:srgbClr val="000000"/>
                          </a:solidFill>
                          <a:effectLst/>
                          <a:latin typeface="Arial" panose="020B0604020202020204" pitchFamily="34" charset="0"/>
                        </a:rPr>
                        <a:t>            1 684   </a:t>
                      </a:r>
                    </a:p>
                  </a:txBody>
                  <a:tcPr marL="4763" marR="4763" marT="4763" marB="0" anchor="b">
                    <a:lnL w="12700" cap="flat" cmpd="sng" algn="ctr">
                      <a:solidFill>
                        <a:srgbClr val="0070C0"/>
                      </a:solidFill>
                      <a:prstDash val="solid"/>
                      <a:round/>
                      <a:headEnd type="none" w="med" len="med"/>
                      <a:tailEnd type="none" w="med" len="med"/>
                    </a:lnL>
                    <a:lnR>
                      <a:noFill/>
                    </a:lnR>
                    <a:lnT>
                      <a:noFill/>
                    </a:lnT>
                    <a:lnB>
                      <a:noFill/>
                    </a:lnB>
                    <a:noFill/>
                  </a:tcPr>
                </a:tc>
                <a:tc>
                  <a:txBody>
                    <a:bodyPr/>
                    <a:lstStyle/>
                    <a:p>
                      <a:pPr algn="l" fontAlgn="b"/>
                      <a:r>
                        <a:rPr lang="fr-FR" sz="1600" b="0" i="0" u="none" strike="noStrike" dirty="0">
                          <a:solidFill>
                            <a:srgbClr val="000000"/>
                          </a:solidFill>
                          <a:effectLst/>
                          <a:latin typeface="Arial" panose="020B0604020202020204" pitchFamily="34" charset="0"/>
                        </a:rPr>
                        <a:t>         1 592</a:t>
                      </a:r>
                    </a:p>
                  </a:txBody>
                  <a:tcPr marL="4763" marR="4763" marT="4763" marB="0" anchor="b">
                    <a:lnL>
                      <a:noFill/>
                    </a:lnL>
                    <a:lnR>
                      <a:noFill/>
                    </a:lnR>
                    <a:lnT>
                      <a:noFill/>
                    </a:lnT>
                    <a:lnB>
                      <a:noFill/>
                    </a:lnB>
                    <a:noFill/>
                  </a:tcPr>
                </a:tc>
                <a:tc>
                  <a:txBody>
                    <a:bodyPr/>
                    <a:lstStyle/>
                    <a:p>
                      <a:pPr algn="r" fontAlgn="b"/>
                      <a:r>
                        <a:rPr lang="fr-FR" sz="1200" b="0" i="1" u="none" strike="noStrike" dirty="0">
                          <a:solidFill>
                            <a:srgbClr val="000000"/>
                          </a:solidFill>
                          <a:effectLst/>
                          <a:latin typeface="Arial" panose="020B0604020202020204" pitchFamily="34" charset="0"/>
                        </a:rPr>
                        <a:t>+5,8%</a:t>
                      </a:r>
                    </a:p>
                  </a:txBody>
                  <a:tcPr marL="4763" marR="4763" marT="4763" marB="0" anchor="b">
                    <a:lnL>
                      <a:noFill/>
                    </a:lnL>
                    <a:lnR w="12700" cap="flat" cmpd="sng" algn="ctr">
                      <a:solidFill>
                        <a:srgbClr val="0070C0"/>
                      </a:solidFill>
                      <a:prstDash val="solid"/>
                      <a:round/>
                      <a:headEnd type="none" w="med" len="med"/>
                      <a:tailEnd type="none" w="med" len="med"/>
                    </a:lnR>
                    <a:lnT>
                      <a:noFill/>
                    </a:lnT>
                    <a:lnB>
                      <a:noFill/>
                    </a:lnB>
                    <a:noFill/>
                  </a:tcPr>
                </a:tc>
                <a:extLst>
                  <a:ext uri="{0D108BD9-81ED-4DB2-BD59-A6C34878D82A}">
                    <a16:rowId xmlns:a16="http://schemas.microsoft.com/office/drawing/2014/main" val="1298940252"/>
                  </a:ext>
                </a:extLst>
              </a:tr>
              <a:tr h="257175">
                <a:tc>
                  <a:txBody>
                    <a:bodyPr/>
                    <a:lstStyle/>
                    <a:p>
                      <a:pPr algn="l" fontAlgn="b"/>
                      <a:r>
                        <a:rPr lang="fr-FR" sz="1600" b="0" i="0" u="none" strike="noStrike">
                          <a:solidFill>
                            <a:srgbClr val="000000"/>
                          </a:solidFill>
                          <a:effectLst/>
                          <a:latin typeface="Arial" panose="020B0604020202020204" pitchFamily="34" charset="0"/>
                        </a:rPr>
                        <a:t>Cotisations</a:t>
                      </a:r>
                    </a:p>
                  </a:txBody>
                  <a:tcPr marL="4763" marR="4763" marT="4763" marB="0" anchor="b">
                    <a:lnL>
                      <a:noFill/>
                    </a:lnL>
                    <a:lnR w="12700" cap="flat" cmpd="sng" algn="ctr">
                      <a:solidFill>
                        <a:srgbClr val="0070C0"/>
                      </a:solidFill>
                      <a:prstDash val="solid"/>
                      <a:round/>
                      <a:headEnd type="none" w="med" len="med"/>
                      <a:tailEnd type="none" w="med" len="med"/>
                    </a:lnR>
                    <a:lnT>
                      <a:noFill/>
                    </a:lnT>
                    <a:lnB>
                      <a:noFill/>
                    </a:lnB>
                    <a:noFill/>
                  </a:tcPr>
                </a:tc>
                <a:tc>
                  <a:txBody>
                    <a:bodyPr/>
                    <a:lstStyle/>
                    <a:p>
                      <a:pPr algn="l" fontAlgn="b"/>
                      <a:r>
                        <a:rPr lang="fr-FR" sz="1600" b="0" i="0" u="none" strike="noStrike" dirty="0">
                          <a:solidFill>
                            <a:srgbClr val="000000"/>
                          </a:solidFill>
                          <a:effectLst/>
                          <a:latin typeface="Arial" panose="020B0604020202020204" pitchFamily="34" charset="0"/>
                        </a:rPr>
                        <a:t>                 39  </a:t>
                      </a:r>
                    </a:p>
                  </a:txBody>
                  <a:tcPr marL="4763" marR="4763" marT="4763" marB="0" anchor="b">
                    <a:lnL w="12700" cap="flat" cmpd="sng" algn="ctr">
                      <a:solidFill>
                        <a:srgbClr val="0070C0"/>
                      </a:solidFill>
                      <a:prstDash val="solid"/>
                      <a:round/>
                      <a:headEnd type="none" w="med" len="med"/>
                      <a:tailEnd type="none" w="med" len="med"/>
                    </a:lnL>
                    <a:lnR>
                      <a:noFill/>
                    </a:lnR>
                    <a:lnT>
                      <a:noFill/>
                    </a:lnT>
                    <a:lnB>
                      <a:noFill/>
                    </a:lnB>
                    <a:noFill/>
                  </a:tcPr>
                </a:tc>
                <a:tc>
                  <a:txBody>
                    <a:bodyPr/>
                    <a:lstStyle/>
                    <a:p>
                      <a:pPr algn="l" fontAlgn="b"/>
                      <a:r>
                        <a:rPr lang="fr-FR" sz="1600" b="0" i="0" u="none" strike="noStrike" dirty="0">
                          <a:solidFill>
                            <a:srgbClr val="000000"/>
                          </a:solidFill>
                          <a:effectLst/>
                          <a:latin typeface="Arial" panose="020B0604020202020204" pitchFamily="34" charset="0"/>
                        </a:rPr>
                        <a:t>              40    </a:t>
                      </a:r>
                    </a:p>
                  </a:txBody>
                  <a:tcPr marL="4763" marR="4763" marT="4763" marB="0" anchor="b">
                    <a:lnL>
                      <a:noFill/>
                    </a:lnL>
                    <a:lnR>
                      <a:noFill/>
                    </a:lnR>
                    <a:lnT>
                      <a:noFill/>
                    </a:lnT>
                    <a:lnB>
                      <a:noFill/>
                    </a:lnB>
                    <a:noFill/>
                  </a:tcPr>
                </a:tc>
                <a:tc>
                  <a:txBody>
                    <a:bodyPr/>
                    <a:lstStyle/>
                    <a:p>
                      <a:pPr algn="r" fontAlgn="b"/>
                      <a:r>
                        <a:rPr lang="fr-FR" sz="1200" b="0" i="1" u="none" strike="noStrike" dirty="0">
                          <a:solidFill>
                            <a:srgbClr val="000000"/>
                          </a:solidFill>
                          <a:effectLst/>
                          <a:latin typeface="Arial" panose="020B0604020202020204" pitchFamily="34" charset="0"/>
                        </a:rPr>
                        <a:t>-3,9%</a:t>
                      </a:r>
                    </a:p>
                  </a:txBody>
                  <a:tcPr marL="4763" marR="4763" marT="4763" marB="0" anchor="b">
                    <a:lnL>
                      <a:noFill/>
                    </a:lnL>
                    <a:lnR w="12700" cap="flat" cmpd="sng" algn="ctr">
                      <a:solidFill>
                        <a:srgbClr val="0070C0"/>
                      </a:solidFill>
                      <a:prstDash val="solid"/>
                      <a:round/>
                      <a:headEnd type="none" w="med" len="med"/>
                      <a:tailEnd type="none" w="med" len="med"/>
                    </a:lnR>
                    <a:lnT>
                      <a:noFill/>
                    </a:lnT>
                    <a:lnB>
                      <a:noFill/>
                    </a:lnB>
                    <a:noFill/>
                  </a:tcPr>
                </a:tc>
                <a:extLst>
                  <a:ext uri="{0D108BD9-81ED-4DB2-BD59-A6C34878D82A}">
                    <a16:rowId xmlns:a16="http://schemas.microsoft.com/office/drawing/2014/main" val="1880803748"/>
                  </a:ext>
                </a:extLst>
              </a:tr>
              <a:tr h="257175">
                <a:tc>
                  <a:txBody>
                    <a:bodyPr/>
                    <a:lstStyle/>
                    <a:p>
                      <a:pPr algn="l" fontAlgn="b"/>
                      <a:r>
                        <a:rPr lang="fr-FR" sz="1600" b="0" i="0" u="none" strike="noStrike">
                          <a:solidFill>
                            <a:srgbClr val="000000"/>
                          </a:solidFill>
                          <a:effectLst/>
                          <a:latin typeface="Arial" panose="020B0604020202020204" pitchFamily="34" charset="0"/>
                        </a:rPr>
                        <a:t>Mécénats</a:t>
                      </a:r>
                    </a:p>
                  </a:txBody>
                  <a:tcPr marL="4763" marR="4763" marT="4763" marB="0" anchor="b">
                    <a:lnL>
                      <a:noFill/>
                    </a:lnL>
                    <a:lnR w="12700" cap="flat" cmpd="sng" algn="ctr">
                      <a:solidFill>
                        <a:srgbClr val="0070C0"/>
                      </a:solidFill>
                      <a:prstDash val="solid"/>
                      <a:round/>
                      <a:headEnd type="none" w="med" len="med"/>
                      <a:tailEnd type="none" w="med" len="med"/>
                    </a:lnR>
                    <a:lnT>
                      <a:noFill/>
                    </a:lnT>
                    <a:lnB>
                      <a:noFill/>
                    </a:lnB>
                    <a:noFill/>
                  </a:tcPr>
                </a:tc>
                <a:tc>
                  <a:txBody>
                    <a:bodyPr/>
                    <a:lstStyle/>
                    <a:p>
                      <a:pPr algn="l" fontAlgn="b"/>
                      <a:r>
                        <a:rPr lang="fr-FR" sz="1600" b="0" i="0" u="none" strike="noStrike" dirty="0">
                          <a:solidFill>
                            <a:srgbClr val="000000"/>
                          </a:solidFill>
                          <a:effectLst/>
                          <a:latin typeface="Arial" panose="020B0604020202020204" pitchFamily="34" charset="0"/>
                        </a:rPr>
                        <a:t>               332   </a:t>
                      </a:r>
                    </a:p>
                  </a:txBody>
                  <a:tcPr marL="4763" marR="4763" marT="4763" marB="0" anchor="b">
                    <a:lnL w="12700" cap="flat" cmpd="sng" algn="ctr">
                      <a:solidFill>
                        <a:srgbClr val="0070C0"/>
                      </a:solidFill>
                      <a:prstDash val="solid"/>
                      <a:round/>
                      <a:headEnd type="none" w="med" len="med"/>
                      <a:tailEnd type="none" w="med" len="med"/>
                    </a:lnL>
                    <a:lnR>
                      <a:noFill/>
                    </a:lnR>
                    <a:lnT>
                      <a:noFill/>
                    </a:lnT>
                    <a:lnB>
                      <a:noFill/>
                    </a:lnB>
                    <a:noFill/>
                  </a:tcPr>
                </a:tc>
                <a:tc>
                  <a:txBody>
                    <a:bodyPr/>
                    <a:lstStyle/>
                    <a:p>
                      <a:pPr algn="l" fontAlgn="b"/>
                      <a:r>
                        <a:rPr lang="fr-FR" sz="1600" b="0" i="0" u="none" strike="noStrike" dirty="0">
                          <a:solidFill>
                            <a:srgbClr val="000000"/>
                          </a:solidFill>
                          <a:effectLst/>
                          <a:latin typeface="Arial" panose="020B0604020202020204" pitchFamily="34" charset="0"/>
                        </a:rPr>
                        <a:t>            170  </a:t>
                      </a:r>
                    </a:p>
                  </a:txBody>
                  <a:tcPr marL="4763" marR="4763" marT="4763" marB="0" anchor="b">
                    <a:lnL>
                      <a:noFill/>
                    </a:lnL>
                    <a:lnR>
                      <a:noFill/>
                    </a:lnR>
                    <a:lnT>
                      <a:noFill/>
                    </a:lnT>
                    <a:lnB>
                      <a:noFill/>
                    </a:lnB>
                    <a:noFill/>
                  </a:tcPr>
                </a:tc>
                <a:tc>
                  <a:txBody>
                    <a:bodyPr/>
                    <a:lstStyle/>
                    <a:p>
                      <a:pPr algn="r" fontAlgn="b"/>
                      <a:r>
                        <a:rPr lang="fr-FR" sz="1200" b="0" i="1" u="none" strike="noStrike" dirty="0">
                          <a:solidFill>
                            <a:srgbClr val="000000"/>
                          </a:solidFill>
                          <a:effectLst/>
                          <a:latin typeface="Arial" panose="020B0604020202020204" pitchFamily="34" charset="0"/>
                        </a:rPr>
                        <a:t>+95,3%</a:t>
                      </a:r>
                    </a:p>
                  </a:txBody>
                  <a:tcPr marL="4763" marR="4763" marT="4763" marB="0" anchor="b">
                    <a:lnL>
                      <a:noFill/>
                    </a:lnL>
                    <a:lnR w="12700" cap="flat" cmpd="sng" algn="ctr">
                      <a:solidFill>
                        <a:srgbClr val="0070C0"/>
                      </a:solidFill>
                      <a:prstDash val="solid"/>
                      <a:round/>
                      <a:headEnd type="none" w="med" len="med"/>
                      <a:tailEnd type="none" w="med" len="med"/>
                    </a:lnR>
                    <a:lnT>
                      <a:noFill/>
                    </a:lnT>
                    <a:lnB>
                      <a:noFill/>
                    </a:lnB>
                    <a:noFill/>
                  </a:tcPr>
                </a:tc>
                <a:extLst>
                  <a:ext uri="{0D108BD9-81ED-4DB2-BD59-A6C34878D82A}">
                    <a16:rowId xmlns:a16="http://schemas.microsoft.com/office/drawing/2014/main" val="3808425207"/>
                  </a:ext>
                </a:extLst>
              </a:tr>
              <a:tr h="257175">
                <a:tc>
                  <a:txBody>
                    <a:bodyPr/>
                    <a:lstStyle/>
                    <a:p>
                      <a:pPr algn="l" fontAlgn="b"/>
                      <a:r>
                        <a:rPr lang="fr-FR" sz="1600" b="0" i="0" u="none" strike="noStrike" dirty="0">
                          <a:solidFill>
                            <a:srgbClr val="000000"/>
                          </a:solidFill>
                          <a:effectLst/>
                          <a:latin typeface="Arial" panose="020B0604020202020204" pitchFamily="34" charset="0"/>
                        </a:rPr>
                        <a:t>UNHAS/WWF</a:t>
                      </a:r>
                    </a:p>
                  </a:txBody>
                  <a:tcPr marL="4763" marR="4763" marT="4763" marB="0" anchor="b">
                    <a:lnL>
                      <a:noFill/>
                    </a:lnL>
                    <a:lnR w="12700" cap="flat" cmpd="sng" algn="ctr">
                      <a:solidFill>
                        <a:srgbClr val="0070C0"/>
                      </a:solidFill>
                      <a:prstDash val="solid"/>
                      <a:round/>
                      <a:headEnd type="none" w="med" len="med"/>
                      <a:tailEnd type="none" w="med" len="med"/>
                    </a:lnR>
                    <a:lnT>
                      <a:noFill/>
                    </a:lnT>
                    <a:lnB>
                      <a:noFill/>
                    </a:lnB>
                    <a:noFill/>
                  </a:tcPr>
                </a:tc>
                <a:tc>
                  <a:txBody>
                    <a:bodyPr/>
                    <a:lstStyle/>
                    <a:p>
                      <a:pPr algn="l" fontAlgn="b"/>
                      <a:r>
                        <a:rPr lang="fr-FR" sz="1600" b="0" i="0" u="none" strike="noStrike" dirty="0">
                          <a:solidFill>
                            <a:srgbClr val="000000"/>
                          </a:solidFill>
                          <a:effectLst/>
                          <a:latin typeface="Arial" panose="020B0604020202020204" pitchFamily="34" charset="0"/>
                        </a:rPr>
                        <a:t>               631</a:t>
                      </a:r>
                    </a:p>
                  </a:txBody>
                  <a:tcPr marL="4763" marR="4763" marT="4763" marB="0" anchor="b">
                    <a:lnL w="12700" cap="flat" cmpd="sng" algn="ctr">
                      <a:solidFill>
                        <a:srgbClr val="0070C0"/>
                      </a:solidFill>
                      <a:prstDash val="solid"/>
                      <a:round/>
                      <a:headEnd type="none" w="med" len="med"/>
                      <a:tailEnd type="none" w="med" len="med"/>
                    </a:lnL>
                    <a:lnR>
                      <a:noFill/>
                    </a:lnR>
                    <a:lnT>
                      <a:noFill/>
                    </a:lnT>
                    <a:lnB>
                      <a:noFill/>
                    </a:lnB>
                    <a:noFill/>
                  </a:tcPr>
                </a:tc>
                <a:tc>
                  <a:txBody>
                    <a:bodyPr/>
                    <a:lstStyle/>
                    <a:p>
                      <a:pPr algn="l" fontAlgn="b"/>
                      <a:r>
                        <a:rPr lang="fr-FR" sz="1600" b="0" i="0" u="none" strike="noStrike" dirty="0">
                          <a:solidFill>
                            <a:srgbClr val="000000"/>
                          </a:solidFill>
                          <a:effectLst/>
                          <a:latin typeface="Arial" panose="020B0604020202020204" pitchFamily="34" charset="0"/>
                        </a:rPr>
                        <a:t>         1 197    </a:t>
                      </a:r>
                    </a:p>
                  </a:txBody>
                  <a:tcPr marL="4763" marR="4763" marT="4763" marB="0" anchor="b">
                    <a:lnL>
                      <a:noFill/>
                    </a:lnL>
                    <a:lnR>
                      <a:noFill/>
                    </a:lnR>
                    <a:lnT>
                      <a:noFill/>
                    </a:lnT>
                    <a:lnB>
                      <a:noFill/>
                    </a:lnB>
                    <a:noFill/>
                  </a:tcPr>
                </a:tc>
                <a:tc>
                  <a:txBody>
                    <a:bodyPr/>
                    <a:lstStyle/>
                    <a:p>
                      <a:pPr algn="r" fontAlgn="b"/>
                      <a:r>
                        <a:rPr lang="fr-FR" sz="1200" b="0" i="1" u="none" strike="noStrike">
                          <a:solidFill>
                            <a:srgbClr val="000000"/>
                          </a:solidFill>
                          <a:effectLst/>
                          <a:latin typeface="Arial" panose="020B0604020202020204" pitchFamily="34" charset="0"/>
                        </a:rPr>
                        <a:t>-32,5%</a:t>
                      </a:r>
                    </a:p>
                  </a:txBody>
                  <a:tcPr marL="4763" marR="4763" marT="4763" marB="0" anchor="b">
                    <a:lnL>
                      <a:noFill/>
                    </a:lnL>
                    <a:lnR w="12700" cap="flat" cmpd="sng" algn="ctr">
                      <a:solidFill>
                        <a:srgbClr val="0070C0"/>
                      </a:solidFill>
                      <a:prstDash val="solid"/>
                      <a:round/>
                      <a:headEnd type="none" w="med" len="med"/>
                      <a:tailEnd type="none" w="med" len="med"/>
                    </a:lnR>
                    <a:lnT>
                      <a:noFill/>
                    </a:lnT>
                    <a:lnB>
                      <a:noFill/>
                    </a:lnB>
                    <a:noFill/>
                  </a:tcPr>
                </a:tc>
                <a:extLst>
                  <a:ext uri="{0D108BD9-81ED-4DB2-BD59-A6C34878D82A}">
                    <a16:rowId xmlns:a16="http://schemas.microsoft.com/office/drawing/2014/main" val="2530267041"/>
                  </a:ext>
                </a:extLst>
              </a:tr>
              <a:tr h="257175">
                <a:tc>
                  <a:txBody>
                    <a:bodyPr/>
                    <a:lstStyle/>
                    <a:p>
                      <a:pPr algn="l" fontAlgn="b"/>
                      <a:r>
                        <a:rPr lang="fr-FR" sz="1600" b="0" i="0" u="none" strike="noStrike">
                          <a:solidFill>
                            <a:srgbClr val="000000"/>
                          </a:solidFill>
                          <a:effectLst/>
                          <a:latin typeface="Arial" panose="020B0604020202020204" pitchFamily="34" charset="0"/>
                        </a:rPr>
                        <a:t>Contributions financières</a:t>
                      </a:r>
                    </a:p>
                  </a:txBody>
                  <a:tcPr marL="4763" marR="4763" marT="4763" marB="0" anchor="b">
                    <a:lnL>
                      <a:noFill/>
                    </a:lnL>
                    <a:lnR w="12700" cap="flat" cmpd="sng" algn="ctr">
                      <a:solidFill>
                        <a:srgbClr val="0070C0"/>
                      </a:solidFill>
                      <a:prstDash val="solid"/>
                      <a:round/>
                      <a:headEnd type="none" w="med" len="med"/>
                      <a:tailEnd type="none" w="med" len="med"/>
                    </a:lnR>
                    <a:lnT>
                      <a:noFill/>
                    </a:lnT>
                    <a:lnB>
                      <a:noFill/>
                    </a:lnB>
                    <a:noFill/>
                  </a:tcPr>
                </a:tc>
                <a:tc>
                  <a:txBody>
                    <a:bodyPr/>
                    <a:lstStyle/>
                    <a:p>
                      <a:pPr algn="l" fontAlgn="b"/>
                      <a:r>
                        <a:rPr lang="fr-FR" sz="1600" b="0" i="0" u="none" strike="noStrike" dirty="0">
                          <a:solidFill>
                            <a:srgbClr val="000000"/>
                          </a:solidFill>
                          <a:effectLst/>
                          <a:latin typeface="Arial" panose="020B0604020202020204" pitchFamily="34" charset="0"/>
                        </a:rPr>
                        <a:t>                   0   </a:t>
                      </a:r>
                    </a:p>
                  </a:txBody>
                  <a:tcPr marL="4763" marR="4763" marT="4763" marB="0" anchor="b">
                    <a:lnL w="12700" cap="flat" cmpd="sng" algn="ctr">
                      <a:solidFill>
                        <a:srgbClr val="0070C0"/>
                      </a:solidFill>
                      <a:prstDash val="solid"/>
                      <a:round/>
                      <a:headEnd type="none" w="med" len="med"/>
                      <a:tailEnd type="none" w="med" len="med"/>
                    </a:lnL>
                    <a:lnR>
                      <a:noFill/>
                    </a:lnR>
                    <a:lnT>
                      <a:noFill/>
                    </a:lnT>
                    <a:lnB>
                      <a:noFill/>
                    </a:lnB>
                    <a:noFill/>
                  </a:tcPr>
                </a:tc>
                <a:tc>
                  <a:txBody>
                    <a:bodyPr/>
                    <a:lstStyle/>
                    <a:p>
                      <a:pPr algn="l" fontAlgn="b"/>
                      <a:r>
                        <a:rPr lang="fr-FR" sz="1600" b="0" i="0" u="none" strike="noStrike" dirty="0">
                          <a:solidFill>
                            <a:srgbClr val="000000"/>
                          </a:solidFill>
                          <a:effectLst/>
                          <a:latin typeface="Arial" panose="020B0604020202020204" pitchFamily="34" charset="0"/>
                        </a:rPr>
                        <a:t>              13    </a:t>
                      </a:r>
                    </a:p>
                  </a:txBody>
                  <a:tcPr marL="4763" marR="4763" marT="4763" marB="0" anchor="b">
                    <a:lnL>
                      <a:noFill/>
                    </a:lnL>
                    <a:lnR>
                      <a:noFill/>
                    </a:lnR>
                    <a:lnT>
                      <a:noFill/>
                    </a:lnT>
                    <a:lnB>
                      <a:noFill/>
                    </a:lnB>
                    <a:noFill/>
                  </a:tcPr>
                </a:tc>
                <a:tc>
                  <a:txBody>
                    <a:bodyPr/>
                    <a:lstStyle/>
                    <a:p>
                      <a:pPr algn="r" fontAlgn="b"/>
                      <a:r>
                        <a:rPr lang="fr-FR" sz="1200" b="0" i="1" u="none" strike="noStrike" dirty="0">
                          <a:solidFill>
                            <a:srgbClr val="000000"/>
                          </a:solidFill>
                          <a:effectLst/>
                          <a:latin typeface="Arial" panose="020B0604020202020204" pitchFamily="34" charset="0"/>
                        </a:rPr>
                        <a:t>-83,9%</a:t>
                      </a:r>
                    </a:p>
                  </a:txBody>
                  <a:tcPr marL="4763" marR="4763" marT="4763" marB="0" anchor="b">
                    <a:lnL>
                      <a:noFill/>
                    </a:lnL>
                    <a:lnR w="12700" cap="flat" cmpd="sng" algn="ctr">
                      <a:solidFill>
                        <a:srgbClr val="0070C0"/>
                      </a:solidFill>
                      <a:prstDash val="solid"/>
                      <a:round/>
                      <a:headEnd type="none" w="med" len="med"/>
                      <a:tailEnd type="none" w="med" len="med"/>
                    </a:lnR>
                    <a:lnT>
                      <a:noFill/>
                    </a:lnT>
                    <a:lnB>
                      <a:noFill/>
                    </a:lnB>
                    <a:noFill/>
                  </a:tcPr>
                </a:tc>
                <a:extLst>
                  <a:ext uri="{0D108BD9-81ED-4DB2-BD59-A6C34878D82A}">
                    <a16:rowId xmlns:a16="http://schemas.microsoft.com/office/drawing/2014/main" val="26236912"/>
                  </a:ext>
                </a:extLst>
              </a:tr>
              <a:tr h="257175">
                <a:tc>
                  <a:txBody>
                    <a:bodyPr/>
                    <a:lstStyle/>
                    <a:p>
                      <a:pPr algn="l" fontAlgn="b"/>
                      <a:r>
                        <a:rPr lang="fr-FR" sz="1600" b="0" i="0" u="none" strike="noStrike" dirty="0">
                          <a:solidFill>
                            <a:srgbClr val="000000"/>
                          </a:solidFill>
                          <a:effectLst/>
                          <a:latin typeface="Arial" panose="020B0604020202020204" pitchFamily="34" charset="0"/>
                        </a:rPr>
                        <a:t>Utilisation Subvention Drones</a:t>
                      </a:r>
                    </a:p>
                  </a:txBody>
                  <a:tcPr marL="4763" marR="4763" marT="4763" marB="0" anchor="b">
                    <a:lnL>
                      <a:noFill/>
                    </a:lnL>
                    <a:lnR w="12700" cap="flat" cmpd="sng" algn="ctr">
                      <a:solidFill>
                        <a:srgbClr val="0070C0"/>
                      </a:solidFill>
                      <a:prstDash val="solid"/>
                      <a:round/>
                      <a:headEnd type="none" w="med" len="med"/>
                      <a:tailEnd type="none" w="med" len="med"/>
                    </a:lnR>
                    <a:lnT>
                      <a:noFill/>
                    </a:lnT>
                    <a:lnB>
                      <a:noFill/>
                    </a:lnB>
                    <a:noFill/>
                  </a:tcPr>
                </a:tc>
                <a:tc>
                  <a:txBody>
                    <a:bodyPr/>
                    <a:lstStyle/>
                    <a:p>
                      <a:pPr algn="l" fontAlgn="b"/>
                      <a:r>
                        <a:rPr lang="fr-FR" sz="1600" b="0" i="0" u="none" strike="noStrike" dirty="0">
                          <a:solidFill>
                            <a:srgbClr val="000000"/>
                          </a:solidFill>
                          <a:effectLst/>
                          <a:latin typeface="Arial" panose="020B0604020202020204" pitchFamily="34" charset="0"/>
                        </a:rPr>
                        <a:t>                 35   </a:t>
                      </a:r>
                    </a:p>
                  </a:txBody>
                  <a:tcPr marL="4763" marR="4763" marT="4763" marB="0" anchor="b">
                    <a:lnL w="12700" cap="flat" cmpd="sng" algn="ctr">
                      <a:solidFill>
                        <a:srgbClr val="0070C0"/>
                      </a:solidFill>
                      <a:prstDash val="solid"/>
                      <a:round/>
                      <a:headEnd type="none" w="med" len="med"/>
                      <a:tailEnd type="none" w="med" len="med"/>
                    </a:lnL>
                    <a:lnR>
                      <a:noFill/>
                    </a:lnR>
                    <a:lnT>
                      <a:noFill/>
                    </a:lnT>
                    <a:lnB>
                      <a:noFill/>
                    </a:lnB>
                    <a:noFill/>
                  </a:tcPr>
                </a:tc>
                <a:tc>
                  <a:txBody>
                    <a:bodyPr/>
                    <a:lstStyle/>
                    <a:p>
                      <a:pPr algn="l" fontAlgn="b"/>
                      <a:r>
                        <a:rPr lang="fr-FR" sz="1600" b="0" i="0" u="none" strike="noStrike" dirty="0">
                          <a:solidFill>
                            <a:srgbClr val="000000"/>
                          </a:solidFill>
                          <a:effectLst/>
                          <a:latin typeface="Arial" panose="020B0604020202020204" pitchFamily="34" charset="0"/>
                        </a:rPr>
                        <a:t>              30           </a:t>
                      </a:r>
                    </a:p>
                  </a:txBody>
                  <a:tcPr marL="4763" marR="4763" marT="4763" marB="0" anchor="b">
                    <a:lnL>
                      <a:noFill/>
                    </a:lnL>
                    <a:lnR>
                      <a:noFill/>
                    </a:lnR>
                    <a:lnT>
                      <a:noFill/>
                    </a:lnT>
                    <a:lnB>
                      <a:noFill/>
                    </a:lnB>
                    <a:noFill/>
                  </a:tcPr>
                </a:tc>
                <a:tc>
                  <a:txBody>
                    <a:bodyPr/>
                    <a:lstStyle/>
                    <a:p>
                      <a:pPr algn="l" fontAlgn="b"/>
                      <a:r>
                        <a:rPr lang="fr-FR" sz="1200" b="0" i="1" u="none" strike="noStrike" dirty="0">
                          <a:solidFill>
                            <a:srgbClr val="000000"/>
                          </a:solidFill>
                          <a:effectLst/>
                          <a:latin typeface="Arial" panose="020B0604020202020204" pitchFamily="34" charset="0"/>
                        </a:rPr>
                        <a:t>         16,7</a:t>
                      </a:r>
                    </a:p>
                  </a:txBody>
                  <a:tcPr marL="4763" marR="4763" marT="4763" marB="0" anchor="b">
                    <a:lnL>
                      <a:noFill/>
                    </a:lnL>
                    <a:lnR w="12700" cap="flat" cmpd="sng" algn="ctr">
                      <a:solidFill>
                        <a:srgbClr val="0070C0"/>
                      </a:solidFill>
                      <a:prstDash val="solid"/>
                      <a:round/>
                      <a:headEnd type="none" w="med" len="med"/>
                      <a:tailEnd type="none" w="med" len="med"/>
                    </a:lnR>
                    <a:lnT>
                      <a:noFill/>
                    </a:lnT>
                    <a:lnB>
                      <a:noFill/>
                    </a:lnB>
                    <a:noFill/>
                  </a:tcPr>
                </a:tc>
                <a:extLst>
                  <a:ext uri="{0D108BD9-81ED-4DB2-BD59-A6C34878D82A}">
                    <a16:rowId xmlns:a16="http://schemas.microsoft.com/office/drawing/2014/main" val="3851491145"/>
                  </a:ext>
                </a:extLst>
              </a:tr>
              <a:tr h="257175">
                <a:tc>
                  <a:txBody>
                    <a:bodyPr/>
                    <a:lstStyle/>
                    <a:p>
                      <a:pPr algn="l" fontAlgn="b"/>
                      <a:r>
                        <a:rPr lang="fr-FR" sz="1600" b="0" i="0" u="none" strike="noStrike">
                          <a:solidFill>
                            <a:srgbClr val="000000"/>
                          </a:solidFill>
                          <a:effectLst/>
                          <a:latin typeface="Arial" panose="020B0604020202020204" pitchFamily="34" charset="0"/>
                        </a:rPr>
                        <a:t>Autres Subventions</a:t>
                      </a:r>
                    </a:p>
                  </a:txBody>
                  <a:tcPr marL="4763" marR="4763" marT="4763" marB="0" anchor="b">
                    <a:lnL>
                      <a:noFill/>
                    </a:lnL>
                    <a:lnR w="12700" cap="flat" cmpd="sng" algn="ctr">
                      <a:solidFill>
                        <a:srgbClr val="0070C0"/>
                      </a:solidFill>
                      <a:prstDash val="solid"/>
                      <a:round/>
                      <a:headEnd type="none" w="med" len="med"/>
                      <a:tailEnd type="none" w="med" len="med"/>
                    </a:lnR>
                    <a:lnT>
                      <a:noFill/>
                    </a:lnT>
                    <a:lnB>
                      <a:noFill/>
                    </a:lnB>
                    <a:noFill/>
                  </a:tcPr>
                </a:tc>
                <a:tc>
                  <a:txBody>
                    <a:bodyPr/>
                    <a:lstStyle/>
                    <a:p>
                      <a:pPr algn="l" fontAlgn="b"/>
                      <a:r>
                        <a:rPr lang="fr-FR" sz="1600" b="0" i="0" u="none" strike="noStrike" dirty="0">
                          <a:solidFill>
                            <a:srgbClr val="000000"/>
                          </a:solidFill>
                          <a:effectLst/>
                          <a:latin typeface="Arial" panose="020B0604020202020204" pitchFamily="34" charset="0"/>
                        </a:rPr>
                        <a:t>                 43   </a:t>
                      </a:r>
                    </a:p>
                  </a:txBody>
                  <a:tcPr marL="4763" marR="4763" marT="4763" marB="0" anchor="b">
                    <a:lnL w="12700" cap="flat" cmpd="sng" algn="ctr">
                      <a:solidFill>
                        <a:srgbClr val="0070C0"/>
                      </a:solidFill>
                      <a:prstDash val="solid"/>
                      <a:round/>
                      <a:headEnd type="none" w="med" len="med"/>
                      <a:tailEnd type="none" w="med" len="med"/>
                    </a:lnL>
                    <a:lnR>
                      <a:noFill/>
                    </a:lnR>
                    <a:lnT>
                      <a:noFill/>
                    </a:lnT>
                    <a:lnB>
                      <a:noFill/>
                    </a:lnB>
                    <a:noFill/>
                  </a:tcPr>
                </a:tc>
                <a:tc>
                  <a:txBody>
                    <a:bodyPr/>
                    <a:lstStyle/>
                    <a:p>
                      <a:pPr algn="l" fontAlgn="b"/>
                      <a:r>
                        <a:rPr lang="fr-FR" sz="1600" b="0" i="0" u="none" strike="noStrike" dirty="0">
                          <a:solidFill>
                            <a:srgbClr val="000000"/>
                          </a:solidFill>
                          <a:effectLst/>
                          <a:latin typeface="Arial" panose="020B0604020202020204" pitchFamily="34" charset="0"/>
                        </a:rPr>
                        <a:t>              18    </a:t>
                      </a:r>
                    </a:p>
                  </a:txBody>
                  <a:tcPr marL="4763" marR="4763" marT="4763" marB="0" anchor="b">
                    <a:lnL>
                      <a:noFill/>
                    </a:lnL>
                    <a:lnR>
                      <a:noFill/>
                    </a:lnR>
                    <a:lnT>
                      <a:noFill/>
                    </a:lnT>
                    <a:lnB>
                      <a:noFill/>
                    </a:lnB>
                    <a:noFill/>
                  </a:tcPr>
                </a:tc>
                <a:tc>
                  <a:txBody>
                    <a:bodyPr/>
                    <a:lstStyle/>
                    <a:p>
                      <a:pPr algn="r" fontAlgn="b"/>
                      <a:r>
                        <a:rPr lang="fr-FR" sz="1200" b="0" i="1" u="none" strike="noStrike" dirty="0">
                          <a:solidFill>
                            <a:srgbClr val="000000"/>
                          </a:solidFill>
                          <a:effectLst/>
                          <a:latin typeface="Arial" panose="020B0604020202020204" pitchFamily="34" charset="0"/>
                        </a:rPr>
                        <a:t>139,9%</a:t>
                      </a:r>
                    </a:p>
                  </a:txBody>
                  <a:tcPr marL="4763" marR="4763" marT="4763" marB="0" anchor="b">
                    <a:lnL>
                      <a:noFill/>
                    </a:lnL>
                    <a:lnR w="12700" cap="flat" cmpd="sng" algn="ctr">
                      <a:solidFill>
                        <a:srgbClr val="0070C0"/>
                      </a:solidFill>
                      <a:prstDash val="solid"/>
                      <a:round/>
                      <a:headEnd type="none" w="med" len="med"/>
                      <a:tailEnd type="none" w="med" len="med"/>
                    </a:lnR>
                    <a:lnT>
                      <a:noFill/>
                    </a:lnT>
                    <a:lnB>
                      <a:noFill/>
                    </a:lnB>
                    <a:noFill/>
                  </a:tcPr>
                </a:tc>
                <a:extLst>
                  <a:ext uri="{0D108BD9-81ED-4DB2-BD59-A6C34878D82A}">
                    <a16:rowId xmlns:a16="http://schemas.microsoft.com/office/drawing/2014/main" val="119632435"/>
                  </a:ext>
                </a:extLst>
              </a:tr>
              <a:tr h="257175">
                <a:tc>
                  <a:txBody>
                    <a:bodyPr/>
                    <a:lstStyle/>
                    <a:p>
                      <a:pPr algn="l" fontAlgn="b"/>
                      <a:r>
                        <a:rPr lang="fr-FR" sz="1600" b="0" i="0" u="none" strike="noStrike">
                          <a:solidFill>
                            <a:srgbClr val="000000"/>
                          </a:solidFill>
                          <a:effectLst/>
                          <a:latin typeface="Arial" panose="020B0604020202020204" pitchFamily="34" charset="0"/>
                        </a:rPr>
                        <a:t>Participations aux Frais</a:t>
                      </a:r>
                    </a:p>
                  </a:txBody>
                  <a:tcPr marL="4763" marR="4763" marT="4763" marB="0" anchor="b">
                    <a:lnL>
                      <a:noFill/>
                    </a:lnL>
                    <a:lnR w="12700" cap="flat" cmpd="sng" algn="ctr">
                      <a:solidFill>
                        <a:srgbClr val="0070C0"/>
                      </a:solidFill>
                      <a:prstDash val="solid"/>
                      <a:round/>
                      <a:headEnd type="none" w="med" len="med"/>
                      <a:tailEnd type="none" w="med" len="med"/>
                    </a:lnR>
                    <a:lnT>
                      <a:noFill/>
                    </a:lnT>
                    <a:lnB>
                      <a:noFill/>
                    </a:lnB>
                    <a:noFill/>
                  </a:tcPr>
                </a:tc>
                <a:tc>
                  <a:txBody>
                    <a:bodyPr/>
                    <a:lstStyle/>
                    <a:p>
                      <a:pPr algn="l" fontAlgn="b"/>
                      <a:r>
                        <a:rPr lang="fr-FR" sz="1600" b="0" i="0" u="none" strike="noStrike" dirty="0">
                          <a:solidFill>
                            <a:srgbClr val="000000"/>
                          </a:solidFill>
                          <a:effectLst/>
                          <a:latin typeface="Arial" panose="020B0604020202020204" pitchFamily="34" charset="0"/>
                        </a:rPr>
                        <a:t>               354   </a:t>
                      </a:r>
                    </a:p>
                  </a:txBody>
                  <a:tcPr marL="4763" marR="4763" marT="4763" marB="0" anchor="b">
                    <a:lnL w="12700" cap="flat" cmpd="sng" algn="ctr">
                      <a:solidFill>
                        <a:srgbClr val="0070C0"/>
                      </a:solidFill>
                      <a:prstDash val="solid"/>
                      <a:round/>
                      <a:headEnd type="none" w="med" len="med"/>
                      <a:tailEnd type="none" w="med" len="med"/>
                    </a:lnL>
                    <a:lnR>
                      <a:noFill/>
                    </a:lnR>
                    <a:lnT>
                      <a:noFill/>
                    </a:lnT>
                    <a:lnB>
                      <a:noFill/>
                    </a:lnB>
                    <a:noFill/>
                  </a:tcPr>
                </a:tc>
                <a:tc>
                  <a:txBody>
                    <a:bodyPr/>
                    <a:lstStyle/>
                    <a:p>
                      <a:pPr algn="l" fontAlgn="b"/>
                      <a:r>
                        <a:rPr lang="fr-FR" sz="1600" b="0" i="0" u="none" strike="noStrike" dirty="0">
                          <a:solidFill>
                            <a:srgbClr val="000000"/>
                          </a:solidFill>
                          <a:effectLst/>
                          <a:latin typeface="Arial" panose="020B0604020202020204" pitchFamily="34" charset="0"/>
                        </a:rPr>
                        <a:t>            315    </a:t>
                      </a:r>
                    </a:p>
                  </a:txBody>
                  <a:tcPr marL="4763" marR="4763" marT="4763" marB="0" anchor="b">
                    <a:lnL>
                      <a:noFill/>
                    </a:lnL>
                    <a:lnR>
                      <a:noFill/>
                    </a:lnR>
                    <a:lnT>
                      <a:noFill/>
                    </a:lnT>
                    <a:lnB>
                      <a:noFill/>
                    </a:lnB>
                    <a:noFill/>
                  </a:tcPr>
                </a:tc>
                <a:tc>
                  <a:txBody>
                    <a:bodyPr/>
                    <a:lstStyle/>
                    <a:p>
                      <a:pPr algn="r" fontAlgn="b"/>
                      <a:r>
                        <a:rPr lang="fr-FR" sz="1200" b="0" i="1" u="none" strike="noStrike" dirty="0">
                          <a:solidFill>
                            <a:srgbClr val="000000"/>
                          </a:solidFill>
                          <a:effectLst/>
                          <a:latin typeface="Arial" panose="020B0604020202020204" pitchFamily="34" charset="0"/>
                        </a:rPr>
                        <a:t>12,4%</a:t>
                      </a:r>
                    </a:p>
                  </a:txBody>
                  <a:tcPr marL="4763" marR="4763" marT="4763" marB="0" anchor="b">
                    <a:lnL>
                      <a:noFill/>
                    </a:lnL>
                    <a:lnR w="12700" cap="flat" cmpd="sng" algn="ctr">
                      <a:solidFill>
                        <a:srgbClr val="0070C0"/>
                      </a:solidFill>
                      <a:prstDash val="solid"/>
                      <a:round/>
                      <a:headEnd type="none" w="med" len="med"/>
                      <a:tailEnd type="none" w="med" len="med"/>
                    </a:lnR>
                    <a:lnT>
                      <a:noFill/>
                    </a:lnT>
                    <a:lnB>
                      <a:noFill/>
                    </a:lnB>
                    <a:noFill/>
                  </a:tcPr>
                </a:tc>
                <a:extLst>
                  <a:ext uri="{0D108BD9-81ED-4DB2-BD59-A6C34878D82A}">
                    <a16:rowId xmlns:a16="http://schemas.microsoft.com/office/drawing/2014/main" val="670829841"/>
                  </a:ext>
                </a:extLst>
              </a:tr>
              <a:tr h="257175">
                <a:tc>
                  <a:txBody>
                    <a:bodyPr/>
                    <a:lstStyle/>
                    <a:p>
                      <a:pPr algn="l" fontAlgn="b"/>
                      <a:r>
                        <a:rPr lang="fr-FR" sz="1600" b="0" i="0" u="none" strike="noStrike">
                          <a:solidFill>
                            <a:srgbClr val="000000"/>
                          </a:solidFill>
                          <a:effectLst/>
                          <a:latin typeface="Arial" panose="020B0604020202020204" pitchFamily="34" charset="0"/>
                        </a:rPr>
                        <a:t>Legs</a:t>
                      </a:r>
                    </a:p>
                  </a:txBody>
                  <a:tcPr marL="4763" marR="4763" marT="4763" marB="0" anchor="b">
                    <a:lnL>
                      <a:noFill/>
                    </a:lnL>
                    <a:lnR w="12700" cap="flat" cmpd="sng" algn="ctr">
                      <a:solidFill>
                        <a:srgbClr val="0070C0"/>
                      </a:solidFill>
                      <a:prstDash val="solid"/>
                      <a:round/>
                      <a:headEnd type="none" w="med" len="med"/>
                      <a:tailEnd type="none" w="med" len="med"/>
                    </a:lnR>
                    <a:lnT>
                      <a:noFill/>
                    </a:lnT>
                    <a:lnB>
                      <a:noFill/>
                    </a:lnB>
                    <a:noFill/>
                  </a:tcPr>
                </a:tc>
                <a:tc>
                  <a:txBody>
                    <a:bodyPr/>
                    <a:lstStyle/>
                    <a:p>
                      <a:pPr algn="l" fontAlgn="b"/>
                      <a:r>
                        <a:rPr lang="fr-FR" sz="1600" b="0" i="0" u="none" strike="noStrike" dirty="0">
                          <a:solidFill>
                            <a:srgbClr val="000000"/>
                          </a:solidFill>
                          <a:effectLst/>
                          <a:latin typeface="Arial" panose="020B0604020202020204" pitchFamily="34" charset="0"/>
                        </a:rPr>
                        <a:t>                 70   </a:t>
                      </a:r>
                    </a:p>
                  </a:txBody>
                  <a:tcPr marL="4763" marR="4763" marT="4763" marB="0" anchor="b">
                    <a:lnL w="12700" cap="flat" cmpd="sng" algn="ctr">
                      <a:solidFill>
                        <a:srgbClr val="0070C0"/>
                      </a:solidFill>
                      <a:prstDash val="solid"/>
                      <a:round/>
                      <a:headEnd type="none" w="med" len="med"/>
                      <a:tailEnd type="none" w="med" len="med"/>
                    </a:lnL>
                    <a:lnR>
                      <a:noFill/>
                    </a:lnR>
                    <a:lnT>
                      <a:noFill/>
                    </a:lnT>
                    <a:lnB>
                      <a:noFill/>
                    </a:lnB>
                    <a:noFill/>
                  </a:tcPr>
                </a:tc>
                <a:tc>
                  <a:txBody>
                    <a:bodyPr/>
                    <a:lstStyle/>
                    <a:p>
                      <a:pPr algn="l" fontAlgn="b"/>
                      <a:r>
                        <a:rPr lang="fr-FR" sz="1600" b="0" i="0" u="none" strike="noStrike" dirty="0">
                          <a:solidFill>
                            <a:srgbClr val="000000"/>
                          </a:solidFill>
                          <a:effectLst/>
                          <a:latin typeface="Arial" panose="020B0604020202020204" pitchFamily="34" charset="0"/>
                        </a:rPr>
                        <a:t>              27    </a:t>
                      </a:r>
                    </a:p>
                  </a:txBody>
                  <a:tcPr marL="4763" marR="4763" marT="4763" marB="0" anchor="b">
                    <a:lnL>
                      <a:noFill/>
                    </a:lnL>
                    <a:lnR>
                      <a:noFill/>
                    </a:lnR>
                    <a:lnT>
                      <a:noFill/>
                    </a:lnT>
                    <a:lnB>
                      <a:noFill/>
                    </a:lnB>
                    <a:noFill/>
                  </a:tcPr>
                </a:tc>
                <a:tc>
                  <a:txBody>
                    <a:bodyPr/>
                    <a:lstStyle/>
                    <a:p>
                      <a:pPr algn="r" fontAlgn="b"/>
                      <a:r>
                        <a:rPr lang="fr-FR" sz="1200" b="0" i="1" u="none" strike="noStrike" dirty="0">
                          <a:solidFill>
                            <a:srgbClr val="000000"/>
                          </a:solidFill>
                          <a:effectLst/>
                          <a:latin typeface="Arial" panose="020B0604020202020204" pitchFamily="34" charset="0"/>
                        </a:rPr>
                        <a:t>159,3%</a:t>
                      </a:r>
                    </a:p>
                  </a:txBody>
                  <a:tcPr marL="4763" marR="4763" marT="4763" marB="0" anchor="b">
                    <a:lnL>
                      <a:noFill/>
                    </a:lnL>
                    <a:lnR w="12700" cap="flat" cmpd="sng" algn="ctr">
                      <a:solidFill>
                        <a:srgbClr val="0070C0"/>
                      </a:solidFill>
                      <a:prstDash val="solid"/>
                      <a:round/>
                      <a:headEnd type="none" w="med" len="med"/>
                      <a:tailEnd type="none" w="med" len="med"/>
                    </a:lnR>
                    <a:lnT>
                      <a:noFill/>
                    </a:lnT>
                    <a:lnB>
                      <a:noFill/>
                    </a:lnB>
                    <a:noFill/>
                  </a:tcPr>
                </a:tc>
                <a:extLst>
                  <a:ext uri="{0D108BD9-81ED-4DB2-BD59-A6C34878D82A}">
                    <a16:rowId xmlns:a16="http://schemas.microsoft.com/office/drawing/2014/main" val="4090704811"/>
                  </a:ext>
                </a:extLst>
              </a:tr>
              <a:tr h="257175">
                <a:tc>
                  <a:txBody>
                    <a:bodyPr/>
                    <a:lstStyle/>
                    <a:p>
                      <a:pPr algn="l" fontAlgn="b"/>
                      <a:r>
                        <a:rPr lang="fr-FR" sz="1600" b="0" i="0" u="none" strike="noStrike">
                          <a:solidFill>
                            <a:srgbClr val="000000"/>
                          </a:solidFill>
                          <a:effectLst/>
                          <a:latin typeface="Arial" panose="020B0604020202020204" pitchFamily="34" charset="0"/>
                        </a:rPr>
                        <a:t>Ventes articles promo et livres</a:t>
                      </a:r>
                    </a:p>
                  </a:txBody>
                  <a:tcPr marL="4763" marR="4763" marT="4763" marB="0" anchor="b">
                    <a:lnL>
                      <a:noFill/>
                    </a:lnL>
                    <a:lnR w="12700" cap="flat" cmpd="sng" algn="ctr">
                      <a:solidFill>
                        <a:srgbClr val="0070C0"/>
                      </a:solidFill>
                      <a:prstDash val="solid"/>
                      <a:round/>
                      <a:headEnd type="none" w="med" len="med"/>
                      <a:tailEnd type="none" w="med" len="med"/>
                    </a:lnR>
                    <a:lnT>
                      <a:noFill/>
                    </a:lnT>
                    <a:lnB>
                      <a:noFill/>
                    </a:lnB>
                    <a:noFill/>
                  </a:tcPr>
                </a:tc>
                <a:tc>
                  <a:txBody>
                    <a:bodyPr/>
                    <a:lstStyle/>
                    <a:p>
                      <a:pPr algn="l" fontAlgn="b"/>
                      <a:r>
                        <a:rPr lang="fr-FR" sz="1600" b="0" i="0" u="none" strike="noStrike" dirty="0">
                          <a:solidFill>
                            <a:srgbClr val="000000"/>
                          </a:solidFill>
                          <a:effectLst/>
                          <a:latin typeface="Arial" panose="020B0604020202020204" pitchFamily="34" charset="0"/>
                        </a:rPr>
                        <a:t>                 15   </a:t>
                      </a:r>
                    </a:p>
                  </a:txBody>
                  <a:tcPr marL="4763" marR="4763" marT="4763" marB="0" anchor="b">
                    <a:lnL w="12700" cap="flat" cmpd="sng" algn="ctr">
                      <a:solidFill>
                        <a:srgbClr val="0070C0"/>
                      </a:solidFill>
                      <a:prstDash val="solid"/>
                      <a:round/>
                      <a:headEnd type="none" w="med" len="med"/>
                      <a:tailEnd type="none" w="med" len="med"/>
                    </a:lnL>
                    <a:lnR>
                      <a:noFill/>
                    </a:lnR>
                    <a:lnT>
                      <a:noFill/>
                    </a:lnT>
                    <a:lnB>
                      <a:noFill/>
                    </a:lnB>
                    <a:noFill/>
                  </a:tcPr>
                </a:tc>
                <a:tc>
                  <a:txBody>
                    <a:bodyPr/>
                    <a:lstStyle/>
                    <a:p>
                      <a:pPr algn="l" fontAlgn="b"/>
                      <a:r>
                        <a:rPr lang="fr-FR" sz="1600" b="0" i="0" u="none" strike="noStrike" dirty="0">
                          <a:solidFill>
                            <a:srgbClr val="000000"/>
                          </a:solidFill>
                          <a:effectLst/>
                          <a:latin typeface="Arial" panose="020B0604020202020204" pitchFamily="34" charset="0"/>
                        </a:rPr>
                        <a:t>              25    </a:t>
                      </a:r>
                    </a:p>
                  </a:txBody>
                  <a:tcPr marL="4763" marR="4763" marT="4763" marB="0" anchor="b">
                    <a:lnL>
                      <a:noFill/>
                    </a:lnL>
                    <a:lnR>
                      <a:noFill/>
                    </a:lnR>
                    <a:lnT>
                      <a:noFill/>
                    </a:lnT>
                    <a:lnB>
                      <a:noFill/>
                    </a:lnB>
                    <a:noFill/>
                  </a:tcPr>
                </a:tc>
                <a:tc>
                  <a:txBody>
                    <a:bodyPr/>
                    <a:lstStyle/>
                    <a:p>
                      <a:pPr algn="r" fontAlgn="b"/>
                      <a:r>
                        <a:rPr lang="fr-FR" sz="1200" b="0" i="1" u="none" strike="noStrike" dirty="0">
                          <a:solidFill>
                            <a:srgbClr val="000000"/>
                          </a:solidFill>
                          <a:effectLst/>
                          <a:latin typeface="Arial" panose="020B0604020202020204" pitchFamily="34" charset="0"/>
                        </a:rPr>
                        <a:t>-41,4%</a:t>
                      </a:r>
                    </a:p>
                  </a:txBody>
                  <a:tcPr marL="4763" marR="4763" marT="4763" marB="0" anchor="b">
                    <a:lnL>
                      <a:noFill/>
                    </a:lnL>
                    <a:lnR w="12700" cap="flat" cmpd="sng" algn="ctr">
                      <a:solidFill>
                        <a:srgbClr val="0070C0"/>
                      </a:solidFill>
                      <a:prstDash val="solid"/>
                      <a:round/>
                      <a:headEnd type="none" w="med" len="med"/>
                      <a:tailEnd type="none" w="med" len="med"/>
                    </a:lnR>
                    <a:lnT>
                      <a:noFill/>
                    </a:lnT>
                    <a:lnB>
                      <a:noFill/>
                    </a:lnB>
                    <a:noFill/>
                  </a:tcPr>
                </a:tc>
                <a:extLst>
                  <a:ext uri="{0D108BD9-81ED-4DB2-BD59-A6C34878D82A}">
                    <a16:rowId xmlns:a16="http://schemas.microsoft.com/office/drawing/2014/main" val="1453728098"/>
                  </a:ext>
                </a:extLst>
              </a:tr>
              <a:tr h="262255">
                <a:tc>
                  <a:txBody>
                    <a:bodyPr/>
                    <a:lstStyle/>
                    <a:p>
                      <a:pPr algn="l" fontAlgn="b"/>
                      <a:r>
                        <a:rPr lang="fr-FR" sz="1600" b="0" i="0" u="none" strike="noStrike" dirty="0">
                          <a:solidFill>
                            <a:srgbClr val="000000"/>
                          </a:solidFill>
                          <a:effectLst/>
                          <a:latin typeface="Arial" panose="020B0604020202020204" pitchFamily="34" charset="0"/>
                        </a:rPr>
                        <a:t>Autres (</a:t>
                      </a:r>
                      <a:r>
                        <a:rPr lang="fr-FR" sz="1600" b="0" i="0" u="none" strike="noStrike" dirty="0" err="1">
                          <a:solidFill>
                            <a:srgbClr val="000000"/>
                          </a:solidFill>
                          <a:effectLst/>
                          <a:latin typeface="Arial" panose="020B0604020202020204" pitchFamily="34" charset="0"/>
                        </a:rPr>
                        <a:t>yc</a:t>
                      </a:r>
                      <a:r>
                        <a:rPr lang="fr-FR" sz="1600" b="0" i="0" u="none" strike="noStrike" dirty="0">
                          <a:solidFill>
                            <a:srgbClr val="000000"/>
                          </a:solidFill>
                          <a:effectLst/>
                          <a:latin typeface="Arial" panose="020B0604020202020204" pitchFamily="34" charset="0"/>
                        </a:rPr>
                        <a:t> dons Km)</a:t>
                      </a:r>
                    </a:p>
                  </a:txBody>
                  <a:tcPr marL="4763" marR="4763" marT="4763" marB="0" anchor="b">
                    <a:lnL>
                      <a:noFill/>
                    </a:lnL>
                    <a:lnR w="12700" cap="flat" cmpd="sng" algn="ctr">
                      <a:solidFill>
                        <a:srgbClr val="0070C0"/>
                      </a:solidFill>
                      <a:prstDash val="solid"/>
                      <a:round/>
                      <a:headEnd type="none" w="med" len="med"/>
                      <a:tailEnd type="none" w="med" len="med"/>
                    </a:lnR>
                    <a:lnT>
                      <a:noFill/>
                    </a:lnT>
                    <a:lnB w="12700" cap="flat" cmpd="sng" algn="ctr">
                      <a:solidFill>
                        <a:srgbClr val="0070C0"/>
                      </a:solidFill>
                      <a:prstDash val="solid"/>
                      <a:round/>
                      <a:headEnd type="none" w="med" len="med"/>
                      <a:tailEnd type="none" w="med" len="med"/>
                    </a:lnB>
                    <a:noFill/>
                  </a:tcPr>
                </a:tc>
                <a:tc>
                  <a:txBody>
                    <a:bodyPr/>
                    <a:lstStyle/>
                    <a:p>
                      <a:pPr algn="l" fontAlgn="b"/>
                      <a:r>
                        <a:rPr lang="fr-FR" sz="1600" b="0" i="0" u="none" strike="noStrike" dirty="0">
                          <a:solidFill>
                            <a:srgbClr val="000000"/>
                          </a:solidFill>
                          <a:effectLst/>
                          <a:latin typeface="Arial" panose="020B0604020202020204" pitchFamily="34" charset="0"/>
                        </a:rPr>
                        <a:t>               336   </a:t>
                      </a:r>
                    </a:p>
                  </a:txBody>
                  <a:tcPr marL="4763" marR="4763" marT="4763" marB="0" anchor="b">
                    <a:lnL w="12700" cap="flat" cmpd="sng" algn="ctr">
                      <a:solidFill>
                        <a:srgbClr val="0070C0"/>
                      </a:solidFill>
                      <a:prstDash val="solid"/>
                      <a:round/>
                      <a:headEnd type="none" w="med" len="med"/>
                      <a:tailEnd type="none" w="med" len="med"/>
                    </a:lnL>
                    <a:lnR>
                      <a:noFill/>
                    </a:lnR>
                    <a:lnT>
                      <a:noFill/>
                    </a:lnT>
                    <a:lnB w="12700" cap="flat" cmpd="sng" algn="ctr">
                      <a:solidFill>
                        <a:srgbClr val="0070C0"/>
                      </a:solidFill>
                      <a:prstDash val="solid"/>
                      <a:round/>
                      <a:headEnd type="none" w="med" len="med"/>
                      <a:tailEnd type="none" w="med" len="med"/>
                    </a:lnB>
                    <a:noFill/>
                  </a:tcPr>
                </a:tc>
                <a:tc>
                  <a:txBody>
                    <a:bodyPr/>
                    <a:lstStyle/>
                    <a:p>
                      <a:pPr algn="l" fontAlgn="b"/>
                      <a:r>
                        <a:rPr lang="fr-FR" sz="1600" b="0" i="0" u="none" strike="noStrike" dirty="0">
                          <a:solidFill>
                            <a:srgbClr val="000000"/>
                          </a:solidFill>
                          <a:effectLst/>
                          <a:latin typeface="Arial" panose="020B0604020202020204" pitchFamily="34" charset="0"/>
                        </a:rPr>
                        <a:t>            294    </a:t>
                      </a:r>
                    </a:p>
                  </a:txBody>
                  <a:tcPr marL="4763" marR="4763" marT="4763" marB="0" anchor="b">
                    <a:lnL>
                      <a:noFill/>
                    </a:lnL>
                    <a:lnR>
                      <a:noFill/>
                    </a:lnR>
                    <a:lnT>
                      <a:noFill/>
                    </a:lnT>
                    <a:lnB w="12700" cap="flat" cmpd="sng" algn="ctr">
                      <a:solidFill>
                        <a:srgbClr val="0070C0"/>
                      </a:solidFill>
                      <a:prstDash val="solid"/>
                      <a:round/>
                      <a:headEnd type="none" w="med" len="med"/>
                      <a:tailEnd type="none" w="med" len="med"/>
                    </a:lnB>
                    <a:noFill/>
                  </a:tcPr>
                </a:tc>
                <a:tc>
                  <a:txBody>
                    <a:bodyPr/>
                    <a:lstStyle/>
                    <a:p>
                      <a:pPr algn="r" fontAlgn="b"/>
                      <a:r>
                        <a:rPr lang="fr-FR" sz="1200" b="0" i="1" u="none" strike="noStrike">
                          <a:solidFill>
                            <a:srgbClr val="000000"/>
                          </a:solidFill>
                          <a:effectLst/>
                          <a:latin typeface="Arial" panose="020B0604020202020204" pitchFamily="34" charset="0"/>
                        </a:rPr>
                        <a:t>53,2%</a:t>
                      </a:r>
                    </a:p>
                  </a:txBody>
                  <a:tcPr marL="4763" marR="4763" marT="4763" marB="0" anchor="b">
                    <a:lnL>
                      <a:noFill/>
                    </a:lnL>
                    <a:lnR w="12700" cap="flat" cmpd="sng" algn="ctr">
                      <a:solidFill>
                        <a:srgbClr val="0070C0"/>
                      </a:solidFill>
                      <a:prstDash val="solid"/>
                      <a:round/>
                      <a:headEnd type="none" w="med" len="med"/>
                      <a:tailEnd type="none" w="med" len="med"/>
                    </a:lnR>
                    <a:lnT>
                      <a:noFill/>
                    </a:lnT>
                    <a:lnB w="12700" cap="flat" cmpd="sng" algn="ctr">
                      <a:solidFill>
                        <a:srgbClr val="0070C0"/>
                      </a:solidFill>
                      <a:prstDash val="solid"/>
                      <a:round/>
                      <a:headEnd type="none" w="med" len="med"/>
                      <a:tailEnd type="none" w="med" len="med"/>
                    </a:lnB>
                    <a:noFill/>
                  </a:tcPr>
                </a:tc>
                <a:extLst>
                  <a:ext uri="{0D108BD9-81ED-4DB2-BD59-A6C34878D82A}">
                    <a16:rowId xmlns:a16="http://schemas.microsoft.com/office/drawing/2014/main" val="1839707051"/>
                  </a:ext>
                </a:extLst>
              </a:tr>
              <a:tr h="266700">
                <a:tc>
                  <a:txBody>
                    <a:bodyPr/>
                    <a:lstStyle/>
                    <a:p>
                      <a:pPr algn="l" fontAlgn="b"/>
                      <a:r>
                        <a:rPr lang="fr-FR" sz="1600" b="1" i="0" u="none" strike="noStrike">
                          <a:solidFill>
                            <a:srgbClr val="000000"/>
                          </a:solidFill>
                          <a:effectLst/>
                          <a:highlight>
                            <a:srgbClr val="DAE9F8"/>
                          </a:highlight>
                          <a:latin typeface="Arial" panose="020B0604020202020204" pitchFamily="34" charset="0"/>
                        </a:rPr>
                        <a:t>Total Produits</a:t>
                      </a:r>
                    </a:p>
                  </a:txBody>
                  <a:tcPr marL="4763" marR="4763" marT="4763" marB="0" anchor="b">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solidFill>
                      <a:srgbClr val="DAE9F8"/>
                    </a:solidFill>
                  </a:tcPr>
                </a:tc>
                <a:tc>
                  <a:txBody>
                    <a:bodyPr/>
                    <a:lstStyle/>
                    <a:p>
                      <a:pPr algn="l" fontAlgn="b"/>
                      <a:r>
                        <a:rPr lang="fr-FR" sz="1600" b="1" i="0" u="none" strike="noStrike" dirty="0">
                          <a:solidFill>
                            <a:srgbClr val="000000"/>
                          </a:solidFill>
                          <a:effectLst/>
                          <a:highlight>
                            <a:srgbClr val="DAE9F8"/>
                          </a:highlight>
                          <a:latin typeface="Arial" panose="020B0604020202020204" pitchFamily="34" charset="0"/>
                        </a:rPr>
                        <a:t>            3 539  </a:t>
                      </a:r>
                    </a:p>
                  </a:txBody>
                  <a:tcPr marL="4763" marR="4763" marT="4763" marB="0" anchor="b">
                    <a:lnL w="12700" cap="flat" cmpd="sng" algn="ctr">
                      <a:solidFill>
                        <a:srgbClr val="0070C0"/>
                      </a:solidFill>
                      <a:prstDash val="solid"/>
                      <a:round/>
                      <a:headEnd type="none" w="med" len="med"/>
                      <a:tailEnd type="none" w="med" len="med"/>
                    </a:lnL>
                    <a:lnR>
                      <a:noFill/>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solidFill>
                      <a:srgbClr val="DAE9F8"/>
                    </a:solidFill>
                  </a:tcPr>
                </a:tc>
                <a:tc>
                  <a:txBody>
                    <a:bodyPr/>
                    <a:lstStyle/>
                    <a:p>
                      <a:pPr algn="l" fontAlgn="b"/>
                      <a:r>
                        <a:rPr lang="fr-FR" sz="1600" b="1" i="0" u="none" strike="noStrike" dirty="0">
                          <a:solidFill>
                            <a:srgbClr val="000000"/>
                          </a:solidFill>
                          <a:effectLst/>
                          <a:highlight>
                            <a:srgbClr val="DAE9F8"/>
                          </a:highlight>
                          <a:latin typeface="Arial" panose="020B0604020202020204" pitchFamily="34" charset="0"/>
                        </a:rPr>
                        <a:t>         3 724    </a:t>
                      </a:r>
                    </a:p>
                  </a:txBody>
                  <a:tcPr marL="4763" marR="4763" marT="4763" marB="0" anchor="b">
                    <a:lnL>
                      <a:noFill/>
                    </a:lnL>
                    <a:lnR>
                      <a:noFill/>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solidFill>
                      <a:srgbClr val="DAE9F8"/>
                    </a:solidFill>
                  </a:tcPr>
                </a:tc>
                <a:tc>
                  <a:txBody>
                    <a:bodyPr/>
                    <a:lstStyle/>
                    <a:p>
                      <a:pPr algn="r" fontAlgn="b"/>
                      <a:r>
                        <a:rPr lang="fr-FR" sz="1200" b="0" i="1" u="none" strike="noStrike" dirty="0">
                          <a:solidFill>
                            <a:srgbClr val="000000"/>
                          </a:solidFill>
                          <a:effectLst/>
                          <a:highlight>
                            <a:srgbClr val="DAE9F8"/>
                          </a:highlight>
                          <a:latin typeface="Arial" panose="020B0604020202020204" pitchFamily="34" charset="0"/>
                        </a:rPr>
                        <a:t>-5,0%</a:t>
                      </a:r>
                    </a:p>
                  </a:txBody>
                  <a:tcPr marL="4763" marR="4763" marT="4763" marB="0" anchor="b">
                    <a:lnL>
                      <a:noFill/>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solidFill>
                      <a:srgbClr val="DAE9F8"/>
                    </a:solidFill>
                  </a:tcPr>
                </a:tc>
                <a:extLst>
                  <a:ext uri="{0D108BD9-81ED-4DB2-BD59-A6C34878D82A}">
                    <a16:rowId xmlns:a16="http://schemas.microsoft.com/office/drawing/2014/main" val="2550973993"/>
                  </a:ext>
                </a:extLst>
              </a:tr>
              <a:tr h="262255">
                <a:tc>
                  <a:txBody>
                    <a:bodyPr/>
                    <a:lstStyle/>
                    <a:p>
                      <a:pPr algn="l" fontAlgn="b"/>
                      <a:r>
                        <a:rPr lang="fr-FR" sz="1600" b="0" i="0" u="none" strike="noStrike">
                          <a:solidFill>
                            <a:srgbClr val="000000"/>
                          </a:solidFill>
                          <a:effectLst/>
                          <a:latin typeface="Arial" panose="020B0604020202020204" pitchFamily="34" charset="0"/>
                        </a:rPr>
                        <a:t>Utilisations Fonds dédiès</a:t>
                      </a:r>
                    </a:p>
                  </a:txBody>
                  <a:tcPr marL="4763" marR="4763" marT="4763" marB="0" anchor="b">
                    <a:lnL>
                      <a:noFill/>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noFill/>
                  </a:tcPr>
                </a:tc>
                <a:tc>
                  <a:txBody>
                    <a:bodyPr/>
                    <a:lstStyle/>
                    <a:p>
                      <a:pPr algn="l" fontAlgn="b"/>
                      <a:r>
                        <a:rPr lang="fr-FR" sz="1600" b="0" i="0" u="none" strike="noStrike" dirty="0">
                          <a:solidFill>
                            <a:srgbClr val="000000"/>
                          </a:solidFill>
                          <a:effectLst/>
                          <a:latin typeface="Arial" panose="020B0604020202020204" pitchFamily="34" charset="0"/>
                        </a:rPr>
                        <a:t>                 47   </a:t>
                      </a:r>
                    </a:p>
                  </a:txBody>
                  <a:tcPr marL="4763" marR="4763" marT="4763" marB="0" anchor="b">
                    <a:lnL w="12700" cap="flat" cmpd="sng" algn="ctr">
                      <a:solidFill>
                        <a:srgbClr val="0070C0"/>
                      </a:solidFill>
                      <a:prstDash val="solid"/>
                      <a:round/>
                      <a:headEnd type="none" w="med" len="med"/>
                      <a:tailEnd type="none" w="med" len="med"/>
                    </a:lnL>
                    <a:lnR>
                      <a:noFill/>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noFill/>
                  </a:tcPr>
                </a:tc>
                <a:tc>
                  <a:txBody>
                    <a:bodyPr/>
                    <a:lstStyle/>
                    <a:p>
                      <a:pPr algn="l" fontAlgn="b"/>
                      <a:r>
                        <a:rPr lang="fr-FR" sz="1600" b="0" i="0" u="none" strike="noStrike" dirty="0">
                          <a:solidFill>
                            <a:srgbClr val="000000"/>
                          </a:solidFill>
                          <a:effectLst/>
                          <a:latin typeface="Arial" panose="020B0604020202020204" pitchFamily="34" charset="0"/>
                        </a:rPr>
                        <a:t>            357     </a:t>
                      </a:r>
                    </a:p>
                  </a:txBody>
                  <a:tcPr marL="4763" marR="4763" marT="4763" marB="0" anchor="b">
                    <a:lnL>
                      <a:noFill/>
                    </a:lnL>
                    <a:lnR>
                      <a:noFill/>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noFill/>
                  </a:tcPr>
                </a:tc>
                <a:tc>
                  <a:txBody>
                    <a:bodyPr/>
                    <a:lstStyle/>
                    <a:p>
                      <a:pPr algn="r" fontAlgn="b"/>
                      <a:r>
                        <a:rPr lang="fr-FR" sz="1200" b="0" i="1" u="none" strike="noStrike" dirty="0">
                          <a:solidFill>
                            <a:srgbClr val="000000"/>
                          </a:solidFill>
                          <a:effectLst/>
                          <a:latin typeface="Arial" panose="020B0604020202020204" pitchFamily="34" charset="0"/>
                        </a:rPr>
                        <a:t>-86,8%</a:t>
                      </a:r>
                    </a:p>
                  </a:txBody>
                  <a:tcPr marL="4763" marR="4763" marT="4763" marB="0" anchor="b">
                    <a:lnL>
                      <a:noFill/>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noFill/>
                  </a:tcPr>
                </a:tc>
                <a:extLst>
                  <a:ext uri="{0D108BD9-81ED-4DB2-BD59-A6C34878D82A}">
                    <a16:rowId xmlns:a16="http://schemas.microsoft.com/office/drawing/2014/main" val="4147705637"/>
                  </a:ext>
                </a:extLst>
              </a:tr>
              <a:tr h="212541">
                <a:tc>
                  <a:txBody>
                    <a:bodyPr/>
                    <a:lstStyle/>
                    <a:p>
                      <a:pPr algn="l" fontAlgn="b"/>
                      <a:r>
                        <a:rPr lang="fr-FR" sz="1600" b="1" i="0" u="none" strike="noStrike" dirty="0">
                          <a:solidFill>
                            <a:srgbClr val="000000"/>
                          </a:solidFill>
                          <a:effectLst/>
                          <a:latin typeface="Arial" panose="020B0604020202020204" pitchFamily="34" charset="0"/>
                        </a:rPr>
                        <a:t>Total Ressources</a:t>
                      </a:r>
                    </a:p>
                  </a:txBody>
                  <a:tcPr marL="4763" marR="4763" marT="4763" marB="0" anchor="b">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noFill/>
                  </a:tcPr>
                </a:tc>
                <a:tc>
                  <a:txBody>
                    <a:bodyPr/>
                    <a:lstStyle/>
                    <a:p>
                      <a:pPr algn="l" fontAlgn="b"/>
                      <a:r>
                        <a:rPr lang="fr-FR" sz="1600" b="1" i="0" u="none" strike="noStrike" dirty="0">
                          <a:solidFill>
                            <a:srgbClr val="000000"/>
                          </a:solidFill>
                          <a:effectLst/>
                          <a:latin typeface="Arial" panose="020B0604020202020204" pitchFamily="34" charset="0"/>
                        </a:rPr>
                        <a:t>            3 586</a:t>
                      </a:r>
                    </a:p>
                  </a:txBody>
                  <a:tcPr marL="4763" marR="4763" marT="4763" marB="0" anchor="b">
                    <a:lnL w="12700" cap="flat" cmpd="sng" algn="ctr">
                      <a:solidFill>
                        <a:srgbClr val="0070C0"/>
                      </a:solidFill>
                      <a:prstDash val="solid"/>
                      <a:round/>
                      <a:headEnd type="none" w="med" len="med"/>
                      <a:tailEnd type="none" w="med" len="med"/>
                    </a:lnL>
                    <a:lnR>
                      <a:noFill/>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noFill/>
                  </a:tcPr>
                </a:tc>
                <a:tc>
                  <a:txBody>
                    <a:bodyPr/>
                    <a:lstStyle/>
                    <a:p>
                      <a:pPr algn="l" fontAlgn="b"/>
                      <a:r>
                        <a:rPr lang="fr-FR" sz="1600" b="1" i="0" u="none" strike="noStrike" dirty="0">
                          <a:solidFill>
                            <a:srgbClr val="000000"/>
                          </a:solidFill>
                          <a:effectLst/>
                          <a:latin typeface="Arial" panose="020B0604020202020204" pitchFamily="34" charset="0"/>
                        </a:rPr>
                        <a:t>         4 081    </a:t>
                      </a:r>
                    </a:p>
                  </a:txBody>
                  <a:tcPr marL="4763" marR="4763" marT="4763" marB="0" anchor="b">
                    <a:lnL>
                      <a:noFill/>
                    </a:lnL>
                    <a:lnR>
                      <a:noFill/>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noFill/>
                  </a:tcPr>
                </a:tc>
                <a:tc>
                  <a:txBody>
                    <a:bodyPr/>
                    <a:lstStyle/>
                    <a:p>
                      <a:pPr algn="r" fontAlgn="b"/>
                      <a:r>
                        <a:rPr lang="fr-FR" sz="1200" b="0" i="1" u="none" strike="noStrike" dirty="0">
                          <a:solidFill>
                            <a:srgbClr val="000000"/>
                          </a:solidFill>
                          <a:effectLst/>
                          <a:latin typeface="Arial" panose="020B0604020202020204" pitchFamily="34" charset="0"/>
                        </a:rPr>
                        <a:t>-12,1%</a:t>
                      </a:r>
                    </a:p>
                  </a:txBody>
                  <a:tcPr marL="4763" marR="4763" marT="4763" marB="0" anchor="b">
                    <a:lnL>
                      <a:noFill/>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noFill/>
                  </a:tcPr>
                </a:tc>
                <a:extLst>
                  <a:ext uri="{0D108BD9-81ED-4DB2-BD59-A6C34878D82A}">
                    <a16:rowId xmlns:a16="http://schemas.microsoft.com/office/drawing/2014/main" val="143851694"/>
                  </a:ext>
                </a:extLst>
              </a:tr>
            </a:tbl>
          </a:graphicData>
        </a:graphic>
      </p:graphicFrame>
      <p:pic>
        <p:nvPicPr>
          <p:cNvPr id="4" name="Picture 2" descr="S:\Com_marketing\03-Charte graphique\2015 et après\LOGOS\FOND BLANC\BITMAP\INDEXE - PNG AVEC TRANSPARENCE\VERTICAL.png">
            <a:extLst>
              <a:ext uri="{FF2B5EF4-FFF2-40B4-BE49-F238E27FC236}">
                <a16:creationId xmlns:a16="http://schemas.microsoft.com/office/drawing/2014/main" id="{137183AB-56E7-5893-9A04-77763C12E079}"/>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1520" y="116632"/>
            <a:ext cx="950707" cy="792088"/>
          </a:xfrm>
          <a:prstGeom prst="rect">
            <a:avLst/>
          </a:prstGeom>
          <a:noFill/>
          <a:extLst>
            <a:ext uri="{909E8E84-426E-40dd-AFC4-6F175D3DCCD1}">
              <a14:hiddenFill xmlns="" xmlns:a14="http://schemas.microsoft.com/office/drawing/2010/main">
                <a:solidFill>
                  <a:srgbClr val="FFFFFF"/>
                </a:solidFill>
              </a14:hiddenFill>
            </a:ext>
          </a:extLst>
        </p:spPr>
      </p:pic>
      <p:sp>
        <p:nvSpPr>
          <p:cNvPr id="6" name="Espace réservé du numéro de diapositive 7">
            <a:extLst>
              <a:ext uri="{FF2B5EF4-FFF2-40B4-BE49-F238E27FC236}">
                <a16:creationId xmlns:a16="http://schemas.microsoft.com/office/drawing/2014/main" id="{EF14367C-8972-37A1-D69A-4352157977EF}"/>
              </a:ext>
            </a:extLst>
          </p:cNvPr>
          <p:cNvSpPr txBox="1">
            <a:spLocks/>
          </p:cNvSpPr>
          <p:nvPr/>
        </p:nvSpPr>
        <p:spPr>
          <a:xfrm>
            <a:off x="8532440" y="6491287"/>
            <a:ext cx="2133600" cy="366713"/>
          </a:xfrm>
          <a:prstGeom prst="rect">
            <a:avLst/>
          </a:prstGeom>
        </p:spPr>
        <p:txBody>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18A297-7AB6-445A-BBB7-904C709705D0}" type="slidenum">
              <a:rPr lang="fr-FR" altLang="fr-FR" smtClean="0"/>
              <a:pPr/>
              <a:t>5</a:t>
            </a:fld>
            <a:endParaRPr lang="fr-FR" altLang="fr-FR" dirty="0"/>
          </a:p>
        </p:txBody>
      </p:sp>
    </p:spTree>
    <p:extLst>
      <p:ext uri="{BB962C8B-B14F-4D97-AF65-F5344CB8AC3E}">
        <p14:creationId xmlns:p14="http://schemas.microsoft.com/office/powerpoint/2010/main" val="14452061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2915816" y="6082755"/>
            <a:ext cx="3600400" cy="80262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Titre 1"/>
          <p:cNvSpPr>
            <a:spLocks noGrp="1"/>
          </p:cNvSpPr>
          <p:nvPr>
            <p:ph type="title"/>
          </p:nvPr>
        </p:nvSpPr>
        <p:spPr>
          <a:xfrm>
            <a:off x="457200" y="26732"/>
            <a:ext cx="8229600" cy="737972"/>
          </a:xfrm>
        </p:spPr>
        <p:txBody>
          <a:bodyPr/>
          <a:lstStyle/>
          <a:p>
            <a:r>
              <a:rPr lang="fr-FR" sz="3600" dirty="0"/>
              <a:t>Des charges en baisse de 4,3%</a:t>
            </a:r>
          </a:p>
        </p:txBody>
      </p:sp>
      <p:sp>
        <p:nvSpPr>
          <p:cNvPr id="12" name="ZoneTexte 11"/>
          <p:cNvSpPr txBox="1"/>
          <p:nvPr/>
        </p:nvSpPr>
        <p:spPr>
          <a:xfrm>
            <a:off x="1130219" y="758475"/>
            <a:ext cx="6779096" cy="830997"/>
          </a:xfrm>
          <a:prstGeom prst="rect">
            <a:avLst/>
          </a:prstGeom>
          <a:noFill/>
        </p:spPr>
        <p:txBody>
          <a:bodyPr wrap="square" rtlCol="0">
            <a:spAutoFit/>
          </a:bodyPr>
          <a:lstStyle/>
          <a:p>
            <a:pPr algn="ctr"/>
            <a:r>
              <a:rPr lang="fr-FR" sz="2400" dirty="0"/>
              <a:t>3 976  K€ de charges en 2024, et 4 081 K€ avec reports de fonds dédiés</a:t>
            </a:r>
          </a:p>
        </p:txBody>
      </p:sp>
      <p:sp>
        <p:nvSpPr>
          <p:cNvPr id="4" name="ZoneTexte 3">
            <a:extLst>
              <a:ext uri="{FF2B5EF4-FFF2-40B4-BE49-F238E27FC236}">
                <a16:creationId xmlns:a16="http://schemas.microsoft.com/office/drawing/2014/main" id="{9D8CD4C1-C3F5-EBEA-DA77-2E331D0AC0E9}"/>
              </a:ext>
            </a:extLst>
          </p:cNvPr>
          <p:cNvSpPr txBox="1"/>
          <p:nvPr/>
        </p:nvSpPr>
        <p:spPr>
          <a:xfrm>
            <a:off x="356372" y="6505170"/>
            <a:ext cx="2664296" cy="276999"/>
          </a:xfrm>
          <a:prstGeom prst="rect">
            <a:avLst/>
          </a:prstGeom>
          <a:noFill/>
        </p:spPr>
        <p:txBody>
          <a:bodyPr wrap="square" rtlCol="0">
            <a:spAutoFit/>
          </a:bodyPr>
          <a:lstStyle/>
          <a:p>
            <a:r>
              <a:rPr lang="fr-FR" sz="1200" dirty="0"/>
              <a:t>* Y compris mise à disposition</a:t>
            </a:r>
          </a:p>
        </p:txBody>
      </p:sp>
      <p:graphicFrame>
        <p:nvGraphicFramePr>
          <p:cNvPr id="8" name="Tableau 7">
            <a:extLst>
              <a:ext uri="{FF2B5EF4-FFF2-40B4-BE49-F238E27FC236}">
                <a16:creationId xmlns:a16="http://schemas.microsoft.com/office/drawing/2014/main" id="{3379ABFB-6746-0015-CF98-592717868086}"/>
              </a:ext>
            </a:extLst>
          </p:cNvPr>
          <p:cNvGraphicFramePr>
            <a:graphicFrameLocks noGrp="1"/>
          </p:cNvGraphicFramePr>
          <p:nvPr>
            <p:extLst>
              <p:ext uri="{D42A27DB-BD31-4B8C-83A1-F6EECF244321}">
                <p14:modId xmlns:p14="http://schemas.microsoft.com/office/powerpoint/2010/main" val="4234198941"/>
              </p:ext>
            </p:extLst>
          </p:nvPr>
        </p:nvGraphicFramePr>
        <p:xfrm>
          <a:off x="457200" y="1844824"/>
          <a:ext cx="8229600" cy="4093918"/>
        </p:xfrm>
        <a:graphic>
          <a:graphicData uri="http://schemas.openxmlformats.org/drawingml/2006/table">
            <a:tbl>
              <a:tblPr/>
              <a:tblGrid>
                <a:gridCol w="3723930">
                  <a:extLst>
                    <a:ext uri="{9D8B030D-6E8A-4147-A177-3AD203B41FA5}">
                      <a16:colId xmlns:a16="http://schemas.microsoft.com/office/drawing/2014/main" val="4258090753"/>
                    </a:ext>
                  </a:extLst>
                </a:gridCol>
                <a:gridCol w="1833538">
                  <a:extLst>
                    <a:ext uri="{9D8B030D-6E8A-4147-A177-3AD203B41FA5}">
                      <a16:colId xmlns:a16="http://schemas.microsoft.com/office/drawing/2014/main" val="1979506777"/>
                    </a:ext>
                  </a:extLst>
                </a:gridCol>
                <a:gridCol w="1819324">
                  <a:extLst>
                    <a:ext uri="{9D8B030D-6E8A-4147-A177-3AD203B41FA5}">
                      <a16:colId xmlns:a16="http://schemas.microsoft.com/office/drawing/2014/main" val="23959262"/>
                    </a:ext>
                  </a:extLst>
                </a:gridCol>
                <a:gridCol w="852808">
                  <a:extLst>
                    <a:ext uri="{9D8B030D-6E8A-4147-A177-3AD203B41FA5}">
                      <a16:colId xmlns:a16="http://schemas.microsoft.com/office/drawing/2014/main" val="2944136489"/>
                    </a:ext>
                  </a:extLst>
                </a:gridCol>
              </a:tblGrid>
              <a:tr h="328496">
                <a:tc>
                  <a:txBody>
                    <a:bodyPr/>
                    <a:lstStyle/>
                    <a:p>
                      <a:pPr algn="l" fontAlgn="b"/>
                      <a:r>
                        <a:rPr lang="fr-FR" sz="1600" b="0" i="0" u="none" strike="noStrike" dirty="0">
                          <a:solidFill>
                            <a:srgbClr val="000000"/>
                          </a:solidFill>
                          <a:effectLst/>
                          <a:latin typeface="Arial" panose="020B0604020202020204" pitchFamily="34" charset="0"/>
                        </a:rPr>
                        <a:t>€</a:t>
                      </a:r>
                    </a:p>
                  </a:txBody>
                  <a:tcPr marL="4763" marR="4763" marT="4763" marB="0" anchor="b">
                    <a:lnL>
                      <a:noFill/>
                    </a:lnL>
                    <a:lnR>
                      <a:noFill/>
                    </a:lnR>
                    <a:lnT>
                      <a:noFill/>
                    </a:lnT>
                    <a:lnB>
                      <a:noFill/>
                    </a:lnB>
                    <a:noFill/>
                  </a:tcPr>
                </a:tc>
                <a:tc>
                  <a:txBody>
                    <a:bodyPr/>
                    <a:lstStyle/>
                    <a:p>
                      <a:pPr algn="ctr" fontAlgn="b"/>
                      <a:r>
                        <a:rPr lang="fr-FR" sz="1600" b="1" i="0" u="none" strike="noStrike" dirty="0">
                          <a:solidFill>
                            <a:srgbClr val="0E2841"/>
                          </a:solidFill>
                          <a:effectLst/>
                          <a:highlight>
                            <a:srgbClr val="DAE9F8"/>
                          </a:highlight>
                          <a:latin typeface="Aptos Narrow" panose="020B0004020202020204" pitchFamily="34" charset="0"/>
                        </a:rPr>
                        <a:t>2024</a:t>
                      </a:r>
                    </a:p>
                  </a:txBody>
                  <a:tcPr marL="4763" marR="4763" marT="4763" marB="0" anchor="b">
                    <a:lnL>
                      <a:noFill/>
                    </a:lnL>
                    <a:lnR>
                      <a:noFill/>
                    </a:lnR>
                    <a:lnT>
                      <a:noFill/>
                    </a:lnT>
                    <a:lnB w="12700" cap="flat" cmpd="sng" algn="ctr">
                      <a:solidFill>
                        <a:srgbClr val="0070C0"/>
                      </a:solidFill>
                      <a:prstDash val="solid"/>
                      <a:round/>
                      <a:headEnd type="none" w="med" len="med"/>
                      <a:tailEnd type="none" w="med" len="med"/>
                    </a:lnB>
                    <a:solidFill>
                      <a:srgbClr val="DAE9F8"/>
                    </a:solidFill>
                  </a:tcPr>
                </a:tc>
                <a:tc>
                  <a:txBody>
                    <a:bodyPr/>
                    <a:lstStyle/>
                    <a:p>
                      <a:pPr algn="ctr" fontAlgn="b"/>
                      <a:r>
                        <a:rPr lang="fr-FR" sz="1600" b="1" i="0" u="none" strike="noStrike" dirty="0">
                          <a:solidFill>
                            <a:srgbClr val="0E2841"/>
                          </a:solidFill>
                          <a:effectLst/>
                          <a:highlight>
                            <a:srgbClr val="DAE9F8"/>
                          </a:highlight>
                          <a:latin typeface="Aptos Narrow" panose="020B0004020202020204" pitchFamily="34" charset="0"/>
                        </a:rPr>
                        <a:t>2023</a:t>
                      </a:r>
                    </a:p>
                  </a:txBody>
                  <a:tcPr marL="4763" marR="4763" marT="4763" marB="0" anchor="b">
                    <a:lnL>
                      <a:noFill/>
                    </a:lnL>
                    <a:lnR>
                      <a:noFill/>
                    </a:lnR>
                    <a:lnT>
                      <a:noFill/>
                    </a:lnT>
                    <a:lnB w="12700" cap="flat" cmpd="sng" algn="ctr">
                      <a:solidFill>
                        <a:srgbClr val="0070C0"/>
                      </a:solidFill>
                      <a:prstDash val="solid"/>
                      <a:round/>
                      <a:headEnd type="none" w="med" len="med"/>
                      <a:tailEnd type="none" w="med" len="med"/>
                    </a:lnB>
                    <a:solidFill>
                      <a:srgbClr val="DAE9F8"/>
                    </a:solidFill>
                  </a:tcPr>
                </a:tc>
                <a:tc>
                  <a:txBody>
                    <a:bodyPr/>
                    <a:lstStyle/>
                    <a:p>
                      <a:pPr algn="l" fontAlgn="b"/>
                      <a:r>
                        <a:rPr lang="fr-FR" sz="1500" b="1" i="0" u="none" strike="noStrike" dirty="0">
                          <a:solidFill>
                            <a:srgbClr val="0E2841"/>
                          </a:solidFill>
                          <a:effectLst/>
                          <a:highlight>
                            <a:srgbClr val="DAE9F8"/>
                          </a:highlight>
                          <a:latin typeface="Aptos Narrow" panose="020B0004020202020204" pitchFamily="34" charset="0"/>
                        </a:rPr>
                        <a:t>Ecart%</a:t>
                      </a:r>
                    </a:p>
                  </a:txBody>
                  <a:tcPr marL="4763" marR="4763" marT="4763" marB="0" anchor="b">
                    <a:lnL>
                      <a:noFill/>
                    </a:lnL>
                    <a:lnR>
                      <a:noFill/>
                    </a:lnR>
                    <a:lnT>
                      <a:noFill/>
                    </a:lnT>
                    <a:lnB w="12700" cap="flat" cmpd="sng" algn="ctr">
                      <a:solidFill>
                        <a:srgbClr val="0070C0"/>
                      </a:solidFill>
                      <a:prstDash val="solid"/>
                      <a:round/>
                      <a:headEnd type="none" w="med" len="med"/>
                      <a:tailEnd type="none" w="med" len="med"/>
                    </a:lnB>
                    <a:solidFill>
                      <a:srgbClr val="DAE9F8"/>
                    </a:solidFill>
                  </a:tcPr>
                </a:tc>
                <a:extLst>
                  <a:ext uri="{0D108BD9-81ED-4DB2-BD59-A6C34878D82A}">
                    <a16:rowId xmlns:a16="http://schemas.microsoft.com/office/drawing/2014/main" val="3277236423"/>
                  </a:ext>
                </a:extLst>
              </a:tr>
              <a:tr h="310843">
                <a:tc>
                  <a:txBody>
                    <a:bodyPr/>
                    <a:lstStyle/>
                    <a:p>
                      <a:pPr algn="l" fontAlgn="b"/>
                      <a:endParaRPr lang="fr-FR" sz="1600" b="0" i="0" u="none" strike="noStrike">
                        <a:solidFill>
                          <a:srgbClr val="000000"/>
                        </a:solidFill>
                        <a:effectLst/>
                        <a:latin typeface="Arial" panose="020B0604020202020204" pitchFamily="34" charset="0"/>
                      </a:endParaRPr>
                    </a:p>
                  </a:txBody>
                  <a:tcPr marL="4763" marR="4763" marT="4763" marB="0" anchor="b">
                    <a:lnL>
                      <a:noFill/>
                    </a:lnL>
                    <a:lnR w="12700" cap="flat" cmpd="sng" algn="ctr">
                      <a:solidFill>
                        <a:srgbClr val="0070C0"/>
                      </a:solidFill>
                      <a:prstDash val="solid"/>
                      <a:round/>
                      <a:headEnd type="none" w="med" len="med"/>
                      <a:tailEnd type="none" w="med" len="med"/>
                    </a:lnR>
                    <a:lnT>
                      <a:noFill/>
                    </a:lnT>
                    <a:lnB>
                      <a:noFill/>
                    </a:lnB>
                    <a:noFill/>
                  </a:tcPr>
                </a:tc>
                <a:tc>
                  <a:txBody>
                    <a:bodyPr/>
                    <a:lstStyle/>
                    <a:p>
                      <a:pPr algn="l" fontAlgn="b"/>
                      <a:r>
                        <a:rPr lang="fr-FR" sz="1600" b="0" i="0" u="none" strike="noStrike">
                          <a:solidFill>
                            <a:srgbClr val="000000"/>
                          </a:solidFill>
                          <a:effectLst/>
                          <a:latin typeface="Arial" panose="020B0604020202020204" pitchFamily="34" charset="0"/>
                        </a:rPr>
                        <a:t> </a:t>
                      </a:r>
                    </a:p>
                  </a:txBody>
                  <a:tcPr marL="4763" marR="4763" marT="4763" marB="0" anchor="b">
                    <a:lnL w="12700" cap="flat" cmpd="sng" algn="ctr">
                      <a:solidFill>
                        <a:srgbClr val="0070C0"/>
                      </a:solidFill>
                      <a:prstDash val="solid"/>
                      <a:round/>
                      <a:headEnd type="none" w="med" len="med"/>
                      <a:tailEnd type="none" w="med" len="med"/>
                    </a:lnL>
                    <a:lnR>
                      <a:noFill/>
                    </a:lnR>
                    <a:lnT w="12700" cap="flat" cmpd="sng" algn="ctr">
                      <a:solidFill>
                        <a:srgbClr val="0070C0"/>
                      </a:solidFill>
                      <a:prstDash val="solid"/>
                      <a:round/>
                      <a:headEnd type="none" w="med" len="med"/>
                      <a:tailEnd type="none" w="med" len="med"/>
                    </a:lnT>
                    <a:lnB>
                      <a:noFill/>
                    </a:lnB>
                    <a:noFill/>
                  </a:tcPr>
                </a:tc>
                <a:tc>
                  <a:txBody>
                    <a:bodyPr/>
                    <a:lstStyle/>
                    <a:p>
                      <a:pPr algn="l" fontAlgn="b"/>
                      <a:r>
                        <a:rPr lang="fr-FR" sz="1600" b="0" i="0" u="none" strike="noStrike">
                          <a:solidFill>
                            <a:srgbClr val="000000"/>
                          </a:solidFill>
                          <a:effectLst/>
                          <a:latin typeface="Arial" panose="020B0604020202020204" pitchFamily="34" charset="0"/>
                        </a:rPr>
                        <a:t> </a:t>
                      </a:r>
                    </a:p>
                  </a:txBody>
                  <a:tcPr marL="4763" marR="4763" marT="4763" marB="0" anchor="b">
                    <a:lnL>
                      <a:noFill/>
                    </a:lnL>
                    <a:lnR>
                      <a:noFill/>
                    </a:lnR>
                    <a:lnT w="12700" cap="flat" cmpd="sng" algn="ctr">
                      <a:solidFill>
                        <a:srgbClr val="0070C0"/>
                      </a:solidFill>
                      <a:prstDash val="solid"/>
                      <a:round/>
                      <a:headEnd type="none" w="med" len="med"/>
                      <a:tailEnd type="none" w="med" len="med"/>
                    </a:lnT>
                    <a:lnB>
                      <a:noFill/>
                    </a:lnB>
                    <a:noFill/>
                  </a:tcPr>
                </a:tc>
                <a:tc>
                  <a:txBody>
                    <a:bodyPr/>
                    <a:lstStyle/>
                    <a:p>
                      <a:pPr algn="l" fontAlgn="b"/>
                      <a:r>
                        <a:rPr lang="fr-FR" sz="1200" b="0" i="1" u="none" strike="noStrike">
                          <a:solidFill>
                            <a:srgbClr val="000000"/>
                          </a:solidFill>
                          <a:effectLst/>
                          <a:latin typeface="Arial" panose="020B0604020202020204" pitchFamily="34" charset="0"/>
                        </a:rPr>
                        <a:t> </a:t>
                      </a:r>
                    </a:p>
                  </a:txBody>
                  <a:tcPr marL="4763" marR="4763" marT="4763" marB="0" anchor="b">
                    <a:lnL>
                      <a:noFill/>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a:noFill/>
                    </a:lnB>
                    <a:noFill/>
                  </a:tcPr>
                </a:tc>
                <a:extLst>
                  <a:ext uri="{0D108BD9-81ED-4DB2-BD59-A6C34878D82A}">
                    <a16:rowId xmlns:a16="http://schemas.microsoft.com/office/drawing/2014/main" val="2885624986"/>
                  </a:ext>
                </a:extLst>
              </a:tr>
              <a:tr h="310843">
                <a:tc>
                  <a:txBody>
                    <a:bodyPr/>
                    <a:lstStyle/>
                    <a:p>
                      <a:pPr algn="l" fontAlgn="b"/>
                      <a:r>
                        <a:rPr lang="fr-FR" sz="1600" b="0" i="0" u="none" strike="noStrike" dirty="0">
                          <a:solidFill>
                            <a:srgbClr val="000000"/>
                          </a:solidFill>
                          <a:effectLst/>
                          <a:latin typeface="Arial" panose="020B0604020202020204" pitchFamily="34" charset="0"/>
                        </a:rPr>
                        <a:t>Personnel *</a:t>
                      </a:r>
                    </a:p>
                  </a:txBody>
                  <a:tcPr marL="4763" marR="4763" marT="4763" marB="0" anchor="b">
                    <a:lnL>
                      <a:noFill/>
                    </a:lnL>
                    <a:lnR w="12700" cap="flat" cmpd="sng" algn="ctr">
                      <a:solidFill>
                        <a:srgbClr val="0070C0"/>
                      </a:solidFill>
                      <a:prstDash val="solid"/>
                      <a:round/>
                      <a:headEnd type="none" w="med" len="med"/>
                      <a:tailEnd type="none" w="med" len="med"/>
                    </a:lnR>
                    <a:lnT>
                      <a:noFill/>
                    </a:lnT>
                    <a:lnB>
                      <a:noFill/>
                    </a:lnB>
                    <a:noFill/>
                  </a:tcPr>
                </a:tc>
                <a:tc>
                  <a:txBody>
                    <a:bodyPr/>
                    <a:lstStyle/>
                    <a:p>
                      <a:pPr algn="l" fontAlgn="b"/>
                      <a:r>
                        <a:rPr lang="fr-FR" sz="1600" b="0" i="0" u="none" strike="noStrike" dirty="0">
                          <a:solidFill>
                            <a:srgbClr val="000000"/>
                          </a:solidFill>
                          <a:effectLst/>
                          <a:latin typeface="Arial" panose="020B0604020202020204" pitchFamily="34" charset="0"/>
                        </a:rPr>
                        <a:t>           791 943   </a:t>
                      </a:r>
                    </a:p>
                  </a:txBody>
                  <a:tcPr marL="4763" marR="4763" marT="4763" marB="0" anchor="b">
                    <a:lnL w="12700" cap="flat" cmpd="sng" algn="ctr">
                      <a:solidFill>
                        <a:srgbClr val="0070C0"/>
                      </a:solidFill>
                      <a:prstDash val="solid"/>
                      <a:round/>
                      <a:headEnd type="none" w="med" len="med"/>
                      <a:tailEnd type="none" w="med" len="med"/>
                    </a:lnL>
                    <a:lnR>
                      <a:noFill/>
                    </a:lnR>
                    <a:lnT>
                      <a:noFill/>
                    </a:lnT>
                    <a:lnB>
                      <a:noFill/>
                    </a:lnB>
                    <a:noFill/>
                  </a:tcPr>
                </a:tc>
                <a:tc>
                  <a:txBody>
                    <a:bodyPr/>
                    <a:lstStyle/>
                    <a:p>
                      <a:pPr algn="l" fontAlgn="b"/>
                      <a:r>
                        <a:rPr lang="fr-FR" sz="1600" b="0" i="0" u="none" strike="noStrike" dirty="0">
                          <a:solidFill>
                            <a:srgbClr val="000000"/>
                          </a:solidFill>
                          <a:effectLst/>
                          <a:latin typeface="Arial" panose="020B0604020202020204" pitchFamily="34" charset="0"/>
                        </a:rPr>
                        <a:t>           705 603   </a:t>
                      </a:r>
                    </a:p>
                  </a:txBody>
                  <a:tcPr marL="4763" marR="4763" marT="4763" marB="0" anchor="b">
                    <a:lnL>
                      <a:noFill/>
                    </a:lnL>
                    <a:lnR>
                      <a:noFill/>
                    </a:lnR>
                    <a:lnT>
                      <a:noFill/>
                    </a:lnT>
                    <a:lnB>
                      <a:noFill/>
                    </a:lnB>
                    <a:noFill/>
                  </a:tcPr>
                </a:tc>
                <a:tc>
                  <a:txBody>
                    <a:bodyPr/>
                    <a:lstStyle/>
                    <a:p>
                      <a:pPr algn="r" fontAlgn="b"/>
                      <a:r>
                        <a:rPr lang="fr-FR" sz="1200" b="0" i="1" u="none" strike="noStrike" dirty="0">
                          <a:solidFill>
                            <a:srgbClr val="000000"/>
                          </a:solidFill>
                          <a:effectLst/>
                          <a:latin typeface="Arial" panose="020B0604020202020204" pitchFamily="34" charset="0"/>
                        </a:rPr>
                        <a:t>12,2%</a:t>
                      </a:r>
                    </a:p>
                  </a:txBody>
                  <a:tcPr marL="4763" marR="4763" marT="4763" marB="0" anchor="b">
                    <a:lnL>
                      <a:noFill/>
                    </a:lnL>
                    <a:lnR w="12700" cap="flat" cmpd="sng" algn="ctr">
                      <a:solidFill>
                        <a:srgbClr val="0070C0"/>
                      </a:solidFill>
                      <a:prstDash val="solid"/>
                      <a:round/>
                      <a:headEnd type="none" w="med" len="med"/>
                      <a:tailEnd type="none" w="med" len="med"/>
                    </a:lnR>
                    <a:lnT>
                      <a:noFill/>
                    </a:lnT>
                    <a:lnB>
                      <a:noFill/>
                    </a:lnB>
                    <a:noFill/>
                  </a:tcPr>
                </a:tc>
                <a:extLst>
                  <a:ext uri="{0D108BD9-81ED-4DB2-BD59-A6C34878D82A}">
                    <a16:rowId xmlns:a16="http://schemas.microsoft.com/office/drawing/2014/main" val="1610369512"/>
                  </a:ext>
                </a:extLst>
              </a:tr>
              <a:tr h="310843">
                <a:tc>
                  <a:txBody>
                    <a:bodyPr/>
                    <a:lstStyle/>
                    <a:p>
                      <a:pPr algn="l" fontAlgn="b"/>
                      <a:r>
                        <a:rPr lang="fr-FR" sz="1600" b="0" i="0" u="none" strike="noStrike">
                          <a:solidFill>
                            <a:srgbClr val="000000"/>
                          </a:solidFill>
                          <a:effectLst/>
                          <a:latin typeface="Arial" panose="020B0604020202020204" pitchFamily="34" charset="0"/>
                        </a:rPr>
                        <a:t>Coûts Avions</a:t>
                      </a:r>
                    </a:p>
                  </a:txBody>
                  <a:tcPr marL="4763" marR="4763" marT="4763" marB="0" anchor="b">
                    <a:lnL>
                      <a:noFill/>
                    </a:lnL>
                    <a:lnR w="12700" cap="flat" cmpd="sng" algn="ctr">
                      <a:solidFill>
                        <a:srgbClr val="0070C0"/>
                      </a:solidFill>
                      <a:prstDash val="solid"/>
                      <a:round/>
                      <a:headEnd type="none" w="med" len="med"/>
                      <a:tailEnd type="none" w="med" len="med"/>
                    </a:lnR>
                    <a:lnT>
                      <a:noFill/>
                    </a:lnT>
                    <a:lnB>
                      <a:noFill/>
                    </a:lnB>
                    <a:noFill/>
                  </a:tcPr>
                </a:tc>
                <a:tc>
                  <a:txBody>
                    <a:bodyPr/>
                    <a:lstStyle/>
                    <a:p>
                      <a:pPr algn="l" fontAlgn="b"/>
                      <a:r>
                        <a:rPr lang="fr-FR" sz="1600" b="0" i="0" u="none" strike="noStrike" dirty="0">
                          <a:solidFill>
                            <a:srgbClr val="000000"/>
                          </a:solidFill>
                          <a:effectLst/>
                          <a:latin typeface="Arial" panose="020B0604020202020204" pitchFamily="34" charset="0"/>
                        </a:rPr>
                        <a:t>           856 239   </a:t>
                      </a:r>
                    </a:p>
                  </a:txBody>
                  <a:tcPr marL="4763" marR="4763" marT="4763" marB="0" anchor="b">
                    <a:lnL w="12700" cap="flat" cmpd="sng" algn="ctr">
                      <a:solidFill>
                        <a:srgbClr val="0070C0"/>
                      </a:solidFill>
                      <a:prstDash val="solid"/>
                      <a:round/>
                      <a:headEnd type="none" w="med" len="med"/>
                      <a:tailEnd type="none" w="med" len="med"/>
                    </a:lnL>
                    <a:lnR>
                      <a:noFill/>
                    </a:lnR>
                    <a:lnT>
                      <a:noFill/>
                    </a:lnT>
                    <a:lnB>
                      <a:noFill/>
                    </a:lnB>
                    <a:noFill/>
                  </a:tcPr>
                </a:tc>
                <a:tc>
                  <a:txBody>
                    <a:bodyPr/>
                    <a:lstStyle/>
                    <a:p>
                      <a:pPr algn="l" fontAlgn="b"/>
                      <a:r>
                        <a:rPr lang="fr-FR" sz="1600" b="0" i="0" u="none" strike="noStrike" dirty="0">
                          <a:solidFill>
                            <a:srgbClr val="000000"/>
                          </a:solidFill>
                          <a:effectLst/>
                          <a:latin typeface="Arial" panose="020B0604020202020204" pitchFamily="34" charset="0"/>
                        </a:rPr>
                        <a:t>           720 278   </a:t>
                      </a:r>
                    </a:p>
                  </a:txBody>
                  <a:tcPr marL="4763" marR="4763" marT="4763" marB="0" anchor="b">
                    <a:lnL>
                      <a:noFill/>
                    </a:lnL>
                    <a:lnR>
                      <a:noFill/>
                    </a:lnR>
                    <a:lnT>
                      <a:noFill/>
                    </a:lnT>
                    <a:lnB>
                      <a:noFill/>
                    </a:lnB>
                    <a:noFill/>
                  </a:tcPr>
                </a:tc>
                <a:tc>
                  <a:txBody>
                    <a:bodyPr/>
                    <a:lstStyle/>
                    <a:p>
                      <a:pPr algn="r" fontAlgn="b"/>
                      <a:r>
                        <a:rPr lang="fr-FR" sz="1200" b="0" i="1" u="none" strike="noStrike" dirty="0">
                          <a:solidFill>
                            <a:srgbClr val="000000"/>
                          </a:solidFill>
                          <a:effectLst/>
                          <a:latin typeface="Arial" panose="020B0604020202020204" pitchFamily="34" charset="0"/>
                        </a:rPr>
                        <a:t>18,9%</a:t>
                      </a:r>
                    </a:p>
                  </a:txBody>
                  <a:tcPr marL="4763" marR="4763" marT="4763" marB="0" anchor="b">
                    <a:lnL>
                      <a:noFill/>
                    </a:lnL>
                    <a:lnR w="12700" cap="flat" cmpd="sng" algn="ctr">
                      <a:solidFill>
                        <a:srgbClr val="0070C0"/>
                      </a:solidFill>
                      <a:prstDash val="solid"/>
                      <a:round/>
                      <a:headEnd type="none" w="med" len="med"/>
                      <a:tailEnd type="none" w="med" len="med"/>
                    </a:lnR>
                    <a:lnT>
                      <a:noFill/>
                    </a:lnT>
                    <a:lnB>
                      <a:noFill/>
                    </a:lnB>
                    <a:noFill/>
                  </a:tcPr>
                </a:tc>
                <a:extLst>
                  <a:ext uri="{0D108BD9-81ED-4DB2-BD59-A6C34878D82A}">
                    <a16:rowId xmlns:a16="http://schemas.microsoft.com/office/drawing/2014/main" val="3449353079"/>
                  </a:ext>
                </a:extLst>
              </a:tr>
              <a:tr h="310843">
                <a:tc>
                  <a:txBody>
                    <a:bodyPr/>
                    <a:lstStyle/>
                    <a:p>
                      <a:pPr algn="l" fontAlgn="b"/>
                      <a:r>
                        <a:rPr lang="fr-FR" sz="1600" b="0" i="0" u="none" strike="noStrike">
                          <a:solidFill>
                            <a:srgbClr val="000000"/>
                          </a:solidFill>
                          <a:effectLst/>
                          <a:latin typeface="Arial" panose="020B0604020202020204" pitchFamily="34" charset="0"/>
                        </a:rPr>
                        <a:t>Frais de collecte </a:t>
                      </a:r>
                    </a:p>
                  </a:txBody>
                  <a:tcPr marL="4763" marR="4763" marT="4763" marB="0" anchor="b">
                    <a:lnL>
                      <a:noFill/>
                    </a:lnL>
                    <a:lnR w="12700" cap="flat" cmpd="sng" algn="ctr">
                      <a:solidFill>
                        <a:srgbClr val="0070C0"/>
                      </a:solidFill>
                      <a:prstDash val="solid"/>
                      <a:round/>
                      <a:headEnd type="none" w="med" len="med"/>
                      <a:tailEnd type="none" w="med" len="med"/>
                    </a:lnR>
                    <a:lnT>
                      <a:noFill/>
                    </a:lnT>
                    <a:lnB>
                      <a:noFill/>
                    </a:lnB>
                    <a:noFill/>
                  </a:tcPr>
                </a:tc>
                <a:tc>
                  <a:txBody>
                    <a:bodyPr/>
                    <a:lstStyle/>
                    <a:p>
                      <a:pPr algn="l" fontAlgn="b"/>
                      <a:r>
                        <a:rPr lang="fr-FR" sz="1600" b="0" i="0" u="none" strike="noStrike" dirty="0">
                          <a:solidFill>
                            <a:srgbClr val="000000"/>
                          </a:solidFill>
                          <a:effectLst/>
                          <a:latin typeface="Arial" panose="020B0604020202020204" pitchFamily="34" charset="0"/>
                        </a:rPr>
                        <a:t>           614 746   </a:t>
                      </a:r>
                    </a:p>
                  </a:txBody>
                  <a:tcPr marL="4763" marR="4763" marT="4763" marB="0" anchor="b">
                    <a:lnL w="12700" cap="flat" cmpd="sng" algn="ctr">
                      <a:solidFill>
                        <a:srgbClr val="0070C0"/>
                      </a:solidFill>
                      <a:prstDash val="solid"/>
                      <a:round/>
                      <a:headEnd type="none" w="med" len="med"/>
                      <a:tailEnd type="none" w="med" len="med"/>
                    </a:lnL>
                    <a:lnR>
                      <a:noFill/>
                    </a:lnR>
                    <a:lnT>
                      <a:noFill/>
                    </a:lnT>
                    <a:lnB>
                      <a:noFill/>
                    </a:lnB>
                    <a:noFill/>
                  </a:tcPr>
                </a:tc>
                <a:tc>
                  <a:txBody>
                    <a:bodyPr/>
                    <a:lstStyle/>
                    <a:p>
                      <a:pPr algn="l" fontAlgn="b"/>
                      <a:r>
                        <a:rPr lang="fr-FR" sz="1600" b="0" i="0" u="none" strike="noStrike" dirty="0">
                          <a:solidFill>
                            <a:srgbClr val="000000"/>
                          </a:solidFill>
                          <a:effectLst/>
                          <a:latin typeface="Arial" panose="020B0604020202020204" pitchFamily="34" charset="0"/>
                        </a:rPr>
                        <a:t>           691 169   </a:t>
                      </a:r>
                    </a:p>
                  </a:txBody>
                  <a:tcPr marL="4763" marR="4763" marT="4763" marB="0" anchor="b">
                    <a:lnL>
                      <a:noFill/>
                    </a:lnL>
                    <a:lnR>
                      <a:noFill/>
                    </a:lnR>
                    <a:lnT>
                      <a:noFill/>
                    </a:lnT>
                    <a:lnB>
                      <a:noFill/>
                    </a:lnB>
                    <a:noFill/>
                  </a:tcPr>
                </a:tc>
                <a:tc>
                  <a:txBody>
                    <a:bodyPr/>
                    <a:lstStyle/>
                    <a:p>
                      <a:pPr algn="r" fontAlgn="b"/>
                      <a:r>
                        <a:rPr lang="fr-FR" sz="1200" b="0" i="1" u="none" strike="noStrike" dirty="0">
                          <a:solidFill>
                            <a:srgbClr val="000000"/>
                          </a:solidFill>
                          <a:effectLst/>
                          <a:latin typeface="Arial" panose="020B0604020202020204" pitchFamily="34" charset="0"/>
                        </a:rPr>
                        <a:t>-11,1%</a:t>
                      </a:r>
                    </a:p>
                  </a:txBody>
                  <a:tcPr marL="4763" marR="4763" marT="4763" marB="0" anchor="b">
                    <a:lnL>
                      <a:noFill/>
                    </a:lnL>
                    <a:lnR w="12700" cap="flat" cmpd="sng" algn="ctr">
                      <a:solidFill>
                        <a:srgbClr val="0070C0"/>
                      </a:solidFill>
                      <a:prstDash val="solid"/>
                      <a:round/>
                      <a:headEnd type="none" w="med" len="med"/>
                      <a:tailEnd type="none" w="med" len="med"/>
                    </a:lnR>
                    <a:lnT>
                      <a:noFill/>
                    </a:lnT>
                    <a:lnB>
                      <a:noFill/>
                    </a:lnB>
                    <a:noFill/>
                  </a:tcPr>
                </a:tc>
                <a:extLst>
                  <a:ext uri="{0D108BD9-81ED-4DB2-BD59-A6C34878D82A}">
                    <a16:rowId xmlns:a16="http://schemas.microsoft.com/office/drawing/2014/main" val="3026101547"/>
                  </a:ext>
                </a:extLst>
              </a:tr>
              <a:tr h="310843">
                <a:tc>
                  <a:txBody>
                    <a:bodyPr/>
                    <a:lstStyle/>
                    <a:p>
                      <a:pPr algn="l" fontAlgn="b"/>
                      <a:r>
                        <a:rPr lang="fr-FR" sz="1600" b="0" i="0" u="none" strike="noStrike">
                          <a:solidFill>
                            <a:srgbClr val="000000"/>
                          </a:solidFill>
                          <a:effectLst/>
                          <a:latin typeface="Arial" panose="020B0604020202020204" pitchFamily="34" charset="0"/>
                        </a:rPr>
                        <a:t>Déplacements</a:t>
                      </a:r>
                    </a:p>
                  </a:txBody>
                  <a:tcPr marL="4763" marR="4763" marT="4763" marB="0" anchor="b">
                    <a:lnL>
                      <a:noFill/>
                    </a:lnL>
                    <a:lnR w="12700" cap="flat" cmpd="sng" algn="ctr">
                      <a:solidFill>
                        <a:srgbClr val="0070C0"/>
                      </a:solidFill>
                      <a:prstDash val="solid"/>
                      <a:round/>
                      <a:headEnd type="none" w="med" len="med"/>
                      <a:tailEnd type="none" w="med" len="med"/>
                    </a:lnR>
                    <a:lnT>
                      <a:noFill/>
                    </a:lnT>
                    <a:lnB>
                      <a:noFill/>
                    </a:lnB>
                    <a:noFill/>
                  </a:tcPr>
                </a:tc>
                <a:tc>
                  <a:txBody>
                    <a:bodyPr/>
                    <a:lstStyle/>
                    <a:p>
                      <a:pPr algn="l" fontAlgn="b"/>
                      <a:r>
                        <a:rPr lang="fr-FR" sz="1600" b="0" i="0" u="none" strike="noStrike" dirty="0">
                          <a:solidFill>
                            <a:srgbClr val="000000"/>
                          </a:solidFill>
                          <a:effectLst/>
                          <a:latin typeface="Arial" panose="020B0604020202020204" pitchFamily="34" charset="0"/>
                        </a:rPr>
                        <a:t>           962 192   </a:t>
                      </a:r>
                    </a:p>
                  </a:txBody>
                  <a:tcPr marL="4763" marR="4763" marT="4763" marB="0" anchor="b">
                    <a:lnL w="12700" cap="flat" cmpd="sng" algn="ctr">
                      <a:solidFill>
                        <a:srgbClr val="0070C0"/>
                      </a:solidFill>
                      <a:prstDash val="solid"/>
                      <a:round/>
                      <a:headEnd type="none" w="med" len="med"/>
                      <a:tailEnd type="none" w="med" len="med"/>
                    </a:lnL>
                    <a:lnR>
                      <a:noFill/>
                    </a:lnR>
                    <a:lnT>
                      <a:noFill/>
                    </a:lnT>
                    <a:lnB>
                      <a:noFill/>
                    </a:lnB>
                    <a:noFill/>
                  </a:tcPr>
                </a:tc>
                <a:tc>
                  <a:txBody>
                    <a:bodyPr/>
                    <a:lstStyle/>
                    <a:p>
                      <a:pPr algn="l" fontAlgn="b"/>
                      <a:r>
                        <a:rPr lang="fr-FR" sz="1600" b="0" i="0" u="none" strike="noStrike" dirty="0">
                          <a:solidFill>
                            <a:srgbClr val="000000"/>
                          </a:solidFill>
                          <a:effectLst/>
                          <a:latin typeface="Arial" panose="020B0604020202020204" pitchFamily="34" charset="0"/>
                        </a:rPr>
                        <a:t>        1 049 982   </a:t>
                      </a:r>
                    </a:p>
                  </a:txBody>
                  <a:tcPr marL="4763" marR="4763" marT="4763" marB="0" anchor="b">
                    <a:lnL>
                      <a:noFill/>
                    </a:lnL>
                    <a:lnR>
                      <a:noFill/>
                    </a:lnR>
                    <a:lnT>
                      <a:noFill/>
                    </a:lnT>
                    <a:lnB>
                      <a:noFill/>
                    </a:lnB>
                    <a:noFill/>
                  </a:tcPr>
                </a:tc>
                <a:tc>
                  <a:txBody>
                    <a:bodyPr/>
                    <a:lstStyle/>
                    <a:p>
                      <a:pPr algn="r" fontAlgn="b"/>
                      <a:r>
                        <a:rPr lang="fr-FR" sz="1200" b="0" i="1" u="none" strike="noStrike" dirty="0">
                          <a:solidFill>
                            <a:srgbClr val="000000"/>
                          </a:solidFill>
                          <a:effectLst/>
                          <a:latin typeface="Arial" panose="020B0604020202020204" pitchFamily="34" charset="0"/>
                        </a:rPr>
                        <a:t>-8,4%</a:t>
                      </a:r>
                    </a:p>
                  </a:txBody>
                  <a:tcPr marL="4763" marR="4763" marT="4763" marB="0" anchor="b">
                    <a:lnL>
                      <a:noFill/>
                    </a:lnL>
                    <a:lnR w="12700" cap="flat" cmpd="sng" algn="ctr">
                      <a:solidFill>
                        <a:srgbClr val="0070C0"/>
                      </a:solidFill>
                      <a:prstDash val="solid"/>
                      <a:round/>
                      <a:headEnd type="none" w="med" len="med"/>
                      <a:tailEnd type="none" w="med" len="med"/>
                    </a:lnR>
                    <a:lnT>
                      <a:noFill/>
                    </a:lnT>
                    <a:lnB>
                      <a:noFill/>
                    </a:lnB>
                    <a:noFill/>
                  </a:tcPr>
                </a:tc>
                <a:extLst>
                  <a:ext uri="{0D108BD9-81ED-4DB2-BD59-A6C34878D82A}">
                    <a16:rowId xmlns:a16="http://schemas.microsoft.com/office/drawing/2014/main" val="2383842882"/>
                  </a:ext>
                </a:extLst>
              </a:tr>
              <a:tr h="310843">
                <a:tc>
                  <a:txBody>
                    <a:bodyPr/>
                    <a:lstStyle/>
                    <a:p>
                      <a:pPr algn="l" fontAlgn="b"/>
                      <a:r>
                        <a:rPr lang="fr-FR" sz="1600" b="0" i="0" u="none" strike="noStrike">
                          <a:solidFill>
                            <a:srgbClr val="000000"/>
                          </a:solidFill>
                          <a:effectLst/>
                          <a:latin typeface="Arial" panose="020B0604020202020204" pitchFamily="34" charset="0"/>
                        </a:rPr>
                        <a:t>Frais de gestion</a:t>
                      </a:r>
                    </a:p>
                  </a:txBody>
                  <a:tcPr marL="4763" marR="4763" marT="4763" marB="0" anchor="b">
                    <a:lnL>
                      <a:noFill/>
                    </a:lnL>
                    <a:lnR w="12700" cap="flat" cmpd="sng" algn="ctr">
                      <a:solidFill>
                        <a:srgbClr val="0070C0"/>
                      </a:solidFill>
                      <a:prstDash val="solid"/>
                      <a:round/>
                      <a:headEnd type="none" w="med" len="med"/>
                      <a:tailEnd type="none" w="med" len="med"/>
                    </a:lnR>
                    <a:lnT>
                      <a:noFill/>
                    </a:lnT>
                    <a:lnB>
                      <a:noFill/>
                    </a:lnB>
                    <a:noFill/>
                  </a:tcPr>
                </a:tc>
                <a:tc>
                  <a:txBody>
                    <a:bodyPr/>
                    <a:lstStyle/>
                    <a:p>
                      <a:pPr algn="l" fontAlgn="b"/>
                      <a:r>
                        <a:rPr lang="fr-FR" sz="1600" b="0" i="0" u="none" strike="noStrike" dirty="0">
                          <a:solidFill>
                            <a:srgbClr val="000000"/>
                          </a:solidFill>
                          <a:effectLst/>
                          <a:latin typeface="Arial" panose="020B0604020202020204" pitchFamily="34" charset="0"/>
                        </a:rPr>
                        <a:t>           547 734   </a:t>
                      </a:r>
                    </a:p>
                  </a:txBody>
                  <a:tcPr marL="4763" marR="4763" marT="4763" marB="0" anchor="b">
                    <a:lnL w="12700" cap="flat" cmpd="sng" algn="ctr">
                      <a:solidFill>
                        <a:srgbClr val="0070C0"/>
                      </a:solidFill>
                      <a:prstDash val="solid"/>
                      <a:round/>
                      <a:headEnd type="none" w="med" len="med"/>
                      <a:tailEnd type="none" w="med" len="med"/>
                    </a:lnL>
                    <a:lnR>
                      <a:noFill/>
                    </a:lnR>
                    <a:lnT>
                      <a:noFill/>
                    </a:lnT>
                    <a:lnB>
                      <a:noFill/>
                    </a:lnB>
                    <a:noFill/>
                  </a:tcPr>
                </a:tc>
                <a:tc>
                  <a:txBody>
                    <a:bodyPr/>
                    <a:lstStyle/>
                    <a:p>
                      <a:pPr algn="l" fontAlgn="b"/>
                      <a:r>
                        <a:rPr lang="fr-FR" sz="1600" b="0" i="0" u="none" strike="noStrike" dirty="0">
                          <a:solidFill>
                            <a:srgbClr val="000000"/>
                          </a:solidFill>
                          <a:effectLst/>
                          <a:latin typeface="Arial" panose="020B0604020202020204" pitchFamily="34" charset="0"/>
                        </a:rPr>
                        <a:t>           538 010   </a:t>
                      </a:r>
                    </a:p>
                  </a:txBody>
                  <a:tcPr marL="4763" marR="4763" marT="4763" marB="0" anchor="b">
                    <a:lnL>
                      <a:noFill/>
                    </a:lnL>
                    <a:lnR>
                      <a:noFill/>
                    </a:lnR>
                    <a:lnT>
                      <a:noFill/>
                    </a:lnT>
                    <a:lnB>
                      <a:noFill/>
                    </a:lnB>
                    <a:noFill/>
                  </a:tcPr>
                </a:tc>
                <a:tc>
                  <a:txBody>
                    <a:bodyPr/>
                    <a:lstStyle/>
                    <a:p>
                      <a:pPr algn="r" fontAlgn="b"/>
                      <a:r>
                        <a:rPr lang="fr-FR" sz="1200" b="0" i="1" u="none" strike="noStrike" dirty="0">
                          <a:solidFill>
                            <a:srgbClr val="000000"/>
                          </a:solidFill>
                          <a:effectLst/>
                          <a:latin typeface="Arial" panose="020B0604020202020204" pitchFamily="34" charset="0"/>
                        </a:rPr>
                        <a:t>1,8%</a:t>
                      </a:r>
                    </a:p>
                  </a:txBody>
                  <a:tcPr marL="4763" marR="4763" marT="4763" marB="0" anchor="b">
                    <a:lnL>
                      <a:noFill/>
                    </a:lnL>
                    <a:lnR w="12700" cap="flat" cmpd="sng" algn="ctr">
                      <a:solidFill>
                        <a:srgbClr val="0070C0"/>
                      </a:solidFill>
                      <a:prstDash val="solid"/>
                      <a:round/>
                      <a:headEnd type="none" w="med" len="med"/>
                      <a:tailEnd type="none" w="med" len="med"/>
                    </a:lnR>
                    <a:lnT>
                      <a:noFill/>
                    </a:lnT>
                    <a:lnB>
                      <a:noFill/>
                    </a:lnB>
                    <a:noFill/>
                  </a:tcPr>
                </a:tc>
                <a:extLst>
                  <a:ext uri="{0D108BD9-81ED-4DB2-BD59-A6C34878D82A}">
                    <a16:rowId xmlns:a16="http://schemas.microsoft.com/office/drawing/2014/main" val="2680640428"/>
                  </a:ext>
                </a:extLst>
              </a:tr>
              <a:tr h="310843">
                <a:tc>
                  <a:txBody>
                    <a:bodyPr/>
                    <a:lstStyle/>
                    <a:p>
                      <a:pPr algn="l" fontAlgn="b"/>
                      <a:r>
                        <a:rPr lang="fr-FR" sz="1600" b="0" i="0" u="none" strike="noStrike">
                          <a:solidFill>
                            <a:srgbClr val="000000"/>
                          </a:solidFill>
                          <a:effectLst/>
                          <a:latin typeface="Arial" panose="020B0604020202020204" pitchFamily="34" charset="0"/>
                        </a:rPr>
                        <a:t>Amort. et Provisions</a:t>
                      </a:r>
                    </a:p>
                  </a:txBody>
                  <a:tcPr marL="4763" marR="4763" marT="4763" marB="0" anchor="b">
                    <a:lnL>
                      <a:noFill/>
                    </a:lnL>
                    <a:lnR w="12700" cap="flat" cmpd="sng" algn="ctr">
                      <a:solidFill>
                        <a:srgbClr val="0070C0"/>
                      </a:solidFill>
                      <a:prstDash val="solid"/>
                      <a:round/>
                      <a:headEnd type="none" w="med" len="med"/>
                      <a:tailEnd type="none" w="med" len="med"/>
                    </a:lnR>
                    <a:lnT>
                      <a:noFill/>
                    </a:lnT>
                    <a:lnB>
                      <a:noFill/>
                    </a:lnB>
                    <a:noFill/>
                  </a:tcPr>
                </a:tc>
                <a:tc>
                  <a:txBody>
                    <a:bodyPr/>
                    <a:lstStyle/>
                    <a:p>
                      <a:pPr algn="l" fontAlgn="b"/>
                      <a:r>
                        <a:rPr lang="fr-FR" sz="1600" b="0" i="0" u="none" strike="noStrike" dirty="0">
                          <a:solidFill>
                            <a:srgbClr val="000000"/>
                          </a:solidFill>
                          <a:effectLst/>
                          <a:latin typeface="Arial" panose="020B0604020202020204" pitchFamily="34" charset="0"/>
                        </a:rPr>
                        <a:t>           189 058   </a:t>
                      </a:r>
                    </a:p>
                  </a:txBody>
                  <a:tcPr marL="4763" marR="4763" marT="4763" marB="0" anchor="b">
                    <a:lnL w="12700" cap="flat" cmpd="sng" algn="ctr">
                      <a:solidFill>
                        <a:srgbClr val="0070C0"/>
                      </a:solidFill>
                      <a:prstDash val="solid"/>
                      <a:round/>
                      <a:headEnd type="none" w="med" len="med"/>
                      <a:tailEnd type="none" w="med" len="med"/>
                    </a:lnL>
                    <a:lnR>
                      <a:noFill/>
                    </a:lnR>
                    <a:lnT>
                      <a:noFill/>
                    </a:lnT>
                    <a:lnB>
                      <a:noFill/>
                    </a:lnB>
                    <a:noFill/>
                  </a:tcPr>
                </a:tc>
                <a:tc>
                  <a:txBody>
                    <a:bodyPr/>
                    <a:lstStyle/>
                    <a:p>
                      <a:pPr algn="l" fontAlgn="b"/>
                      <a:r>
                        <a:rPr lang="fr-FR" sz="1600" b="0" i="0" u="none" strike="noStrike" dirty="0">
                          <a:solidFill>
                            <a:srgbClr val="000000"/>
                          </a:solidFill>
                          <a:effectLst/>
                          <a:latin typeface="Arial" panose="020B0604020202020204" pitchFamily="34" charset="0"/>
                        </a:rPr>
                        <a:t>           315 191   </a:t>
                      </a:r>
                    </a:p>
                  </a:txBody>
                  <a:tcPr marL="4763" marR="4763" marT="4763" marB="0" anchor="b">
                    <a:lnL>
                      <a:noFill/>
                    </a:lnL>
                    <a:lnR>
                      <a:noFill/>
                    </a:lnR>
                    <a:lnT>
                      <a:noFill/>
                    </a:lnT>
                    <a:lnB>
                      <a:noFill/>
                    </a:lnB>
                    <a:noFill/>
                  </a:tcPr>
                </a:tc>
                <a:tc>
                  <a:txBody>
                    <a:bodyPr/>
                    <a:lstStyle/>
                    <a:p>
                      <a:pPr algn="r" fontAlgn="b"/>
                      <a:r>
                        <a:rPr lang="fr-FR" sz="1200" b="0" i="1" u="none" strike="noStrike" dirty="0">
                          <a:solidFill>
                            <a:srgbClr val="000000"/>
                          </a:solidFill>
                          <a:effectLst/>
                          <a:latin typeface="Arial" panose="020B0604020202020204" pitchFamily="34" charset="0"/>
                        </a:rPr>
                        <a:t>-40,0%</a:t>
                      </a:r>
                    </a:p>
                  </a:txBody>
                  <a:tcPr marL="4763" marR="4763" marT="4763" marB="0" anchor="b">
                    <a:lnL>
                      <a:noFill/>
                    </a:lnL>
                    <a:lnR w="12700" cap="flat" cmpd="sng" algn="ctr">
                      <a:solidFill>
                        <a:srgbClr val="0070C0"/>
                      </a:solidFill>
                      <a:prstDash val="solid"/>
                      <a:round/>
                      <a:headEnd type="none" w="med" len="med"/>
                      <a:tailEnd type="none" w="med" len="med"/>
                    </a:lnR>
                    <a:lnT>
                      <a:noFill/>
                    </a:lnT>
                    <a:lnB>
                      <a:noFill/>
                    </a:lnB>
                    <a:noFill/>
                  </a:tcPr>
                </a:tc>
                <a:extLst>
                  <a:ext uri="{0D108BD9-81ED-4DB2-BD59-A6C34878D82A}">
                    <a16:rowId xmlns:a16="http://schemas.microsoft.com/office/drawing/2014/main" val="117288715"/>
                  </a:ext>
                </a:extLst>
              </a:tr>
              <a:tr h="310843">
                <a:tc>
                  <a:txBody>
                    <a:bodyPr/>
                    <a:lstStyle/>
                    <a:p>
                      <a:pPr algn="l" fontAlgn="b"/>
                      <a:r>
                        <a:rPr lang="fr-FR" sz="1600" b="0" i="0" u="none" strike="noStrike">
                          <a:solidFill>
                            <a:srgbClr val="000000"/>
                          </a:solidFill>
                          <a:effectLst/>
                          <a:latin typeface="Arial" panose="020B0604020202020204" pitchFamily="34" charset="0"/>
                        </a:rPr>
                        <a:t>Autres charges</a:t>
                      </a:r>
                    </a:p>
                  </a:txBody>
                  <a:tcPr marL="4763" marR="4763" marT="4763" marB="0" anchor="b">
                    <a:lnL>
                      <a:noFill/>
                    </a:lnL>
                    <a:lnR w="12700" cap="flat" cmpd="sng" algn="ctr">
                      <a:solidFill>
                        <a:srgbClr val="0070C0"/>
                      </a:solidFill>
                      <a:prstDash val="solid"/>
                      <a:round/>
                      <a:headEnd type="none" w="med" len="med"/>
                      <a:tailEnd type="none" w="med" len="med"/>
                    </a:lnR>
                    <a:lnT>
                      <a:noFill/>
                    </a:lnT>
                    <a:lnB>
                      <a:noFill/>
                    </a:lnB>
                    <a:noFill/>
                  </a:tcPr>
                </a:tc>
                <a:tc>
                  <a:txBody>
                    <a:bodyPr/>
                    <a:lstStyle/>
                    <a:p>
                      <a:pPr algn="l" fontAlgn="b"/>
                      <a:r>
                        <a:rPr lang="fr-FR" sz="1600" b="0" i="0" u="none" strike="noStrike" dirty="0">
                          <a:solidFill>
                            <a:srgbClr val="000000"/>
                          </a:solidFill>
                          <a:effectLst/>
                          <a:latin typeface="Arial" panose="020B0604020202020204" pitchFamily="34" charset="0"/>
                        </a:rPr>
                        <a:t>             14 589   </a:t>
                      </a:r>
                    </a:p>
                  </a:txBody>
                  <a:tcPr marL="4763" marR="4763" marT="4763" marB="0" anchor="b">
                    <a:lnL w="12700" cap="flat" cmpd="sng" algn="ctr">
                      <a:solidFill>
                        <a:srgbClr val="0070C0"/>
                      </a:solidFill>
                      <a:prstDash val="solid"/>
                      <a:round/>
                      <a:headEnd type="none" w="med" len="med"/>
                      <a:tailEnd type="none" w="med" len="med"/>
                    </a:lnL>
                    <a:lnR>
                      <a:noFill/>
                    </a:lnR>
                    <a:lnT>
                      <a:noFill/>
                    </a:lnT>
                    <a:lnB>
                      <a:noFill/>
                    </a:lnB>
                    <a:noFill/>
                  </a:tcPr>
                </a:tc>
                <a:tc>
                  <a:txBody>
                    <a:bodyPr/>
                    <a:lstStyle/>
                    <a:p>
                      <a:pPr algn="l" fontAlgn="b"/>
                      <a:r>
                        <a:rPr lang="fr-FR" sz="1600" b="0" i="0" u="none" strike="noStrike" dirty="0">
                          <a:solidFill>
                            <a:srgbClr val="000000"/>
                          </a:solidFill>
                          <a:effectLst/>
                          <a:latin typeface="Arial" panose="020B0604020202020204" pitchFamily="34" charset="0"/>
                        </a:rPr>
                        <a:t>           135 989   </a:t>
                      </a:r>
                    </a:p>
                  </a:txBody>
                  <a:tcPr marL="4763" marR="4763" marT="4763" marB="0" anchor="b">
                    <a:lnL>
                      <a:noFill/>
                    </a:lnL>
                    <a:lnR>
                      <a:noFill/>
                    </a:lnR>
                    <a:lnT>
                      <a:noFill/>
                    </a:lnT>
                    <a:lnB>
                      <a:noFill/>
                    </a:lnB>
                    <a:noFill/>
                  </a:tcPr>
                </a:tc>
                <a:tc>
                  <a:txBody>
                    <a:bodyPr/>
                    <a:lstStyle/>
                    <a:p>
                      <a:pPr algn="r" fontAlgn="b"/>
                      <a:r>
                        <a:rPr lang="fr-FR" sz="1200" b="0" i="1" u="none" strike="noStrike" dirty="0">
                          <a:solidFill>
                            <a:srgbClr val="000000"/>
                          </a:solidFill>
                          <a:effectLst/>
                          <a:latin typeface="Arial" panose="020B0604020202020204" pitchFamily="34" charset="0"/>
                        </a:rPr>
                        <a:t>-89,3%</a:t>
                      </a:r>
                    </a:p>
                  </a:txBody>
                  <a:tcPr marL="4763" marR="4763" marT="4763" marB="0" anchor="b">
                    <a:lnL>
                      <a:noFill/>
                    </a:lnL>
                    <a:lnR w="12700" cap="flat" cmpd="sng" algn="ctr">
                      <a:solidFill>
                        <a:srgbClr val="0070C0"/>
                      </a:solidFill>
                      <a:prstDash val="solid"/>
                      <a:round/>
                      <a:headEnd type="none" w="med" len="med"/>
                      <a:tailEnd type="none" w="med" len="med"/>
                    </a:lnR>
                    <a:lnT>
                      <a:noFill/>
                    </a:lnT>
                    <a:lnB>
                      <a:noFill/>
                    </a:lnB>
                    <a:noFill/>
                  </a:tcPr>
                </a:tc>
                <a:extLst>
                  <a:ext uri="{0D108BD9-81ED-4DB2-BD59-A6C34878D82A}">
                    <a16:rowId xmlns:a16="http://schemas.microsoft.com/office/drawing/2014/main" val="3161075204"/>
                  </a:ext>
                </a:extLst>
              </a:tr>
              <a:tr h="316983">
                <a:tc>
                  <a:txBody>
                    <a:bodyPr/>
                    <a:lstStyle/>
                    <a:p>
                      <a:pPr algn="l" fontAlgn="b"/>
                      <a:endParaRPr lang="fr-FR" sz="1600" b="0" i="0" u="none" strike="noStrike">
                        <a:solidFill>
                          <a:srgbClr val="000000"/>
                        </a:solidFill>
                        <a:effectLst/>
                        <a:latin typeface="Arial" panose="020B0604020202020204" pitchFamily="34" charset="0"/>
                      </a:endParaRPr>
                    </a:p>
                  </a:txBody>
                  <a:tcPr marL="4763" marR="4763" marT="4763" marB="0" anchor="b">
                    <a:lnL>
                      <a:noFill/>
                    </a:lnL>
                    <a:lnR w="12700" cap="flat" cmpd="sng" algn="ctr">
                      <a:solidFill>
                        <a:srgbClr val="0070C0"/>
                      </a:solidFill>
                      <a:prstDash val="solid"/>
                      <a:round/>
                      <a:headEnd type="none" w="med" len="med"/>
                      <a:tailEnd type="none" w="med" len="med"/>
                    </a:lnR>
                    <a:lnT>
                      <a:noFill/>
                    </a:lnT>
                    <a:lnB w="12700" cap="flat" cmpd="sng" algn="ctr">
                      <a:solidFill>
                        <a:srgbClr val="0070C0"/>
                      </a:solidFill>
                      <a:prstDash val="solid"/>
                      <a:round/>
                      <a:headEnd type="none" w="med" len="med"/>
                      <a:tailEnd type="none" w="med" len="med"/>
                    </a:lnB>
                    <a:noFill/>
                  </a:tcPr>
                </a:tc>
                <a:tc>
                  <a:txBody>
                    <a:bodyPr/>
                    <a:lstStyle/>
                    <a:p>
                      <a:pPr algn="l" fontAlgn="b"/>
                      <a:r>
                        <a:rPr lang="fr-FR" sz="1600" b="0" i="0" u="none" strike="noStrike">
                          <a:solidFill>
                            <a:srgbClr val="000000"/>
                          </a:solidFill>
                          <a:effectLst/>
                          <a:latin typeface="Arial" panose="020B0604020202020204" pitchFamily="34" charset="0"/>
                        </a:rPr>
                        <a:t> </a:t>
                      </a:r>
                    </a:p>
                  </a:txBody>
                  <a:tcPr marL="4763" marR="4763" marT="4763" marB="0" anchor="b">
                    <a:lnL w="12700" cap="flat" cmpd="sng" algn="ctr">
                      <a:solidFill>
                        <a:srgbClr val="0070C0"/>
                      </a:solidFill>
                      <a:prstDash val="solid"/>
                      <a:round/>
                      <a:headEnd type="none" w="med" len="med"/>
                      <a:tailEnd type="none" w="med" len="med"/>
                    </a:lnL>
                    <a:lnR>
                      <a:noFill/>
                    </a:lnR>
                    <a:lnT>
                      <a:noFill/>
                    </a:lnT>
                    <a:lnB w="12700" cap="flat" cmpd="sng" algn="ctr">
                      <a:solidFill>
                        <a:srgbClr val="0070C0"/>
                      </a:solidFill>
                      <a:prstDash val="solid"/>
                      <a:round/>
                      <a:headEnd type="none" w="med" len="med"/>
                      <a:tailEnd type="none" w="med" len="med"/>
                    </a:lnB>
                    <a:noFill/>
                  </a:tcPr>
                </a:tc>
                <a:tc>
                  <a:txBody>
                    <a:bodyPr/>
                    <a:lstStyle/>
                    <a:p>
                      <a:pPr algn="l" fontAlgn="b"/>
                      <a:endParaRPr lang="fr-FR" sz="1600" b="0" i="0" u="none" strike="noStrike">
                        <a:solidFill>
                          <a:srgbClr val="000000"/>
                        </a:solidFill>
                        <a:effectLst/>
                        <a:latin typeface="Arial" panose="020B0604020202020204" pitchFamily="34" charset="0"/>
                      </a:endParaRPr>
                    </a:p>
                  </a:txBody>
                  <a:tcPr marL="4763" marR="4763" marT="4763" marB="0" anchor="b">
                    <a:lnL>
                      <a:noFill/>
                    </a:lnL>
                    <a:lnR>
                      <a:noFill/>
                    </a:lnR>
                    <a:lnT>
                      <a:noFill/>
                    </a:lnT>
                    <a:lnB w="12700" cap="flat" cmpd="sng" algn="ctr">
                      <a:solidFill>
                        <a:srgbClr val="0070C0"/>
                      </a:solidFill>
                      <a:prstDash val="solid"/>
                      <a:round/>
                      <a:headEnd type="none" w="med" len="med"/>
                      <a:tailEnd type="none" w="med" len="med"/>
                    </a:lnB>
                    <a:noFill/>
                  </a:tcPr>
                </a:tc>
                <a:tc>
                  <a:txBody>
                    <a:bodyPr/>
                    <a:lstStyle/>
                    <a:p>
                      <a:pPr algn="l" fontAlgn="b"/>
                      <a:r>
                        <a:rPr lang="fr-FR" sz="1200" b="0" i="1" u="none" strike="noStrike">
                          <a:solidFill>
                            <a:srgbClr val="000000"/>
                          </a:solidFill>
                          <a:effectLst/>
                          <a:latin typeface="Arial" panose="020B0604020202020204" pitchFamily="34" charset="0"/>
                        </a:rPr>
                        <a:t> </a:t>
                      </a:r>
                    </a:p>
                  </a:txBody>
                  <a:tcPr marL="4763" marR="4763" marT="4763" marB="0" anchor="b">
                    <a:lnL>
                      <a:noFill/>
                    </a:lnL>
                    <a:lnR w="12700" cap="flat" cmpd="sng" algn="ctr">
                      <a:solidFill>
                        <a:srgbClr val="0070C0"/>
                      </a:solidFill>
                      <a:prstDash val="solid"/>
                      <a:round/>
                      <a:headEnd type="none" w="med" len="med"/>
                      <a:tailEnd type="none" w="med" len="med"/>
                    </a:lnR>
                    <a:lnT>
                      <a:noFill/>
                    </a:lnT>
                    <a:lnB w="12700" cap="flat" cmpd="sng" algn="ctr">
                      <a:solidFill>
                        <a:srgbClr val="0070C0"/>
                      </a:solidFill>
                      <a:prstDash val="solid"/>
                      <a:round/>
                      <a:headEnd type="none" w="med" len="med"/>
                      <a:tailEnd type="none" w="med" len="med"/>
                    </a:lnB>
                    <a:noFill/>
                  </a:tcPr>
                </a:tc>
                <a:extLst>
                  <a:ext uri="{0D108BD9-81ED-4DB2-BD59-A6C34878D82A}">
                    <a16:rowId xmlns:a16="http://schemas.microsoft.com/office/drawing/2014/main" val="2747736268"/>
                  </a:ext>
                </a:extLst>
              </a:tr>
              <a:tr h="322356">
                <a:tc>
                  <a:txBody>
                    <a:bodyPr/>
                    <a:lstStyle/>
                    <a:p>
                      <a:pPr algn="l" fontAlgn="b"/>
                      <a:r>
                        <a:rPr lang="fr-FR" sz="1600" b="1" i="0" u="none" strike="noStrike">
                          <a:solidFill>
                            <a:srgbClr val="000000"/>
                          </a:solidFill>
                          <a:effectLst/>
                          <a:highlight>
                            <a:srgbClr val="DAE9F8"/>
                          </a:highlight>
                          <a:latin typeface="Arial" panose="020B0604020202020204" pitchFamily="34" charset="0"/>
                        </a:rPr>
                        <a:t>Total Charges</a:t>
                      </a:r>
                    </a:p>
                  </a:txBody>
                  <a:tcPr marL="4763" marR="4763" marT="4763" marB="0" anchor="b">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solidFill>
                      <a:srgbClr val="DAE9F8"/>
                    </a:solidFill>
                  </a:tcPr>
                </a:tc>
                <a:tc>
                  <a:txBody>
                    <a:bodyPr/>
                    <a:lstStyle/>
                    <a:p>
                      <a:pPr algn="l" fontAlgn="b"/>
                      <a:r>
                        <a:rPr lang="fr-FR" sz="1600" b="1" i="0" u="none" strike="noStrike" dirty="0">
                          <a:solidFill>
                            <a:srgbClr val="000000"/>
                          </a:solidFill>
                          <a:effectLst/>
                          <a:highlight>
                            <a:srgbClr val="DAE9F8"/>
                          </a:highlight>
                          <a:latin typeface="Arial" panose="020B0604020202020204" pitchFamily="34" charset="0"/>
                        </a:rPr>
                        <a:t>        3 976 512   </a:t>
                      </a:r>
                    </a:p>
                  </a:txBody>
                  <a:tcPr marL="4763" marR="4763" marT="4763" marB="0" anchor="b">
                    <a:lnL w="12700" cap="flat" cmpd="sng" algn="ctr">
                      <a:solidFill>
                        <a:srgbClr val="0070C0"/>
                      </a:solidFill>
                      <a:prstDash val="solid"/>
                      <a:round/>
                      <a:headEnd type="none" w="med" len="med"/>
                      <a:tailEnd type="none" w="med" len="med"/>
                    </a:lnL>
                    <a:lnR>
                      <a:noFill/>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solidFill>
                      <a:srgbClr val="DAE9F8"/>
                    </a:solidFill>
                  </a:tcPr>
                </a:tc>
                <a:tc>
                  <a:txBody>
                    <a:bodyPr/>
                    <a:lstStyle/>
                    <a:p>
                      <a:pPr algn="l" fontAlgn="b"/>
                      <a:r>
                        <a:rPr lang="fr-FR" sz="1600" b="1" i="0" u="none" strike="noStrike" dirty="0">
                          <a:solidFill>
                            <a:srgbClr val="000000"/>
                          </a:solidFill>
                          <a:effectLst/>
                          <a:highlight>
                            <a:srgbClr val="DAE9F8"/>
                          </a:highlight>
                          <a:latin typeface="Arial" panose="020B0604020202020204" pitchFamily="34" charset="0"/>
                        </a:rPr>
                        <a:t>        4 156 222  </a:t>
                      </a:r>
                    </a:p>
                  </a:txBody>
                  <a:tcPr marL="4763" marR="4763" marT="4763" marB="0" anchor="b">
                    <a:lnL>
                      <a:noFill/>
                    </a:lnL>
                    <a:lnR>
                      <a:noFill/>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solidFill>
                      <a:srgbClr val="DAE9F8"/>
                    </a:solidFill>
                  </a:tcPr>
                </a:tc>
                <a:tc>
                  <a:txBody>
                    <a:bodyPr/>
                    <a:lstStyle/>
                    <a:p>
                      <a:pPr algn="r" fontAlgn="b"/>
                      <a:r>
                        <a:rPr lang="fr-FR" sz="1200" b="0" i="1" u="none" strike="noStrike" dirty="0">
                          <a:solidFill>
                            <a:srgbClr val="000000"/>
                          </a:solidFill>
                          <a:effectLst/>
                          <a:highlight>
                            <a:srgbClr val="DAE9F8"/>
                          </a:highlight>
                          <a:latin typeface="Arial" panose="020B0604020202020204" pitchFamily="34" charset="0"/>
                        </a:rPr>
                        <a:t>-4,3%</a:t>
                      </a:r>
                    </a:p>
                  </a:txBody>
                  <a:tcPr marL="4763" marR="4763" marT="4763" marB="0" anchor="b">
                    <a:lnL>
                      <a:noFill/>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solidFill>
                      <a:srgbClr val="DAE9F8"/>
                    </a:solidFill>
                  </a:tcPr>
                </a:tc>
                <a:extLst>
                  <a:ext uri="{0D108BD9-81ED-4DB2-BD59-A6C34878D82A}">
                    <a16:rowId xmlns:a16="http://schemas.microsoft.com/office/drawing/2014/main" val="2139710430"/>
                  </a:ext>
                </a:extLst>
              </a:tr>
              <a:tr h="316983">
                <a:tc>
                  <a:txBody>
                    <a:bodyPr/>
                    <a:lstStyle/>
                    <a:p>
                      <a:pPr algn="l" fontAlgn="b"/>
                      <a:r>
                        <a:rPr lang="fr-FR" sz="1600" b="0" i="0" u="none" strike="noStrike">
                          <a:solidFill>
                            <a:srgbClr val="000000"/>
                          </a:solidFill>
                          <a:effectLst/>
                          <a:latin typeface="Arial" panose="020B0604020202020204" pitchFamily="34" charset="0"/>
                        </a:rPr>
                        <a:t>Reports Fonds dédiès</a:t>
                      </a:r>
                    </a:p>
                  </a:txBody>
                  <a:tcPr marL="4763" marR="4763" marT="4763" marB="0" anchor="b">
                    <a:lnL>
                      <a:noFill/>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noFill/>
                  </a:tcPr>
                </a:tc>
                <a:tc>
                  <a:txBody>
                    <a:bodyPr/>
                    <a:lstStyle/>
                    <a:p>
                      <a:pPr algn="l" fontAlgn="b"/>
                      <a:r>
                        <a:rPr lang="fr-FR" sz="1600" b="0" i="0" u="none" strike="noStrike" dirty="0">
                          <a:solidFill>
                            <a:srgbClr val="000000"/>
                          </a:solidFill>
                          <a:effectLst/>
                          <a:latin typeface="Arial" panose="020B0604020202020204" pitchFamily="34" charset="0"/>
                        </a:rPr>
                        <a:t>           105 015    </a:t>
                      </a:r>
                    </a:p>
                  </a:txBody>
                  <a:tcPr marL="4763" marR="4763" marT="4763" marB="0" anchor="b">
                    <a:lnL w="12700" cap="flat" cmpd="sng" algn="ctr">
                      <a:solidFill>
                        <a:srgbClr val="0070C0"/>
                      </a:solidFill>
                      <a:prstDash val="solid"/>
                      <a:round/>
                      <a:headEnd type="none" w="med" len="med"/>
                      <a:tailEnd type="none" w="med" len="med"/>
                    </a:lnL>
                    <a:lnR>
                      <a:noFill/>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noFill/>
                  </a:tcPr>
                </a:tc>
                <a:tc>
                  <a:txBody>
                    <a:bodyPr/>
                    <a:lstStyle/>
                    <a:p>
                      <a:pPr algn="l" fontAlgn="b"/>
                      <a:r>
                        <a:rPr lang="fr-FR" sz="1600" b="0" i="0" u="none" strike="noStrike" dirty="0">
                          <a:solidFill>
                            <a:srgbClr val="000000"/>
                          </a:solidFill>
                          <a:effectLst/>
                          <a:latin typeface="Arial" panose="020B0604020202020204" pitchFamily="34" charset="0"/>
                        </a:rPr>
                        <a:t>           52 070   </a:t>
                      </a:r>
                    </a:p>
                  </a:txBody>
                  <a:tcPr marL="4763" marR="4763" marT="4763" marB="0" anchor="b">
                    <a:lnL>
                      <a:noFill/>
                    </a:lnL>
                    <a:lnR>
                      <a:noFill/>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noFill/>
                  </a:tcPr>
                </a:tc>
                <a:tc>
                  <a:txBody>
                    <a:bodyPr/>
                    <a:lstStyle/>
                    <a:p>
                      <a:pPr algn="r" fontAlgn="b"/>
                      <a:r>
                        <a:rPr lang="fr-FR" sz="1200" b="0" i="1" u="none" strike="noStrike" dirty="0">
                          <a:solidFill>
                            <a:srgbClr val="000000"/>
                          </a:solidFill>
                          <a:effectLst/>
                          <a:latin typeface="Arial" panose="020B0604020202020204" pitchFamily="34" charset="0"/>
                        </a:rPr>
                        <a:t>101,7%</a:t>
                      </a:r>
                    </a:p>
                  </a:txBody>
                  <a:tcPr marL="4763" marR="4763" marT="4763" marB="0" anchor="b">
                    <a:lnL>
                      <a:noFill/>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noFill/>
                  </a:tcPr>
                </a:tc>
                <a:extLst>
                  <a:ext uri="{0D108BD9-81ED-4DB2-BD59-A6C34878D82A}">
                    <a16:rowId xmlns:a16="http://schemas.microsoft.com/office/drawing/2014/main" val="3488113951"/>
                  </a:ext>
                </a:extLst>
              </a:tr>
              <a:tr h="322356">
                <a:tc>
                  <a:txBody>
                    <a:bodyPr/>
                    <a:lstStyle/>
                    <a:p>
                      <a:pPr algn="l" fontAlgn="b"/>
                      <a:r>
                        <a:rPr lang="fr-FR" sz="1600" b="1" i="0" u="none" strike="noStrike" dirty="0">
                          <a:solidFill>
                            <a:srgbClr val="000000"/>
                          </a:solidFill>
                          <a:effectLst/>
                          <a:latin typeface="Arial" panose="020B0604020202020204" pitchFamily="34" charset="0"/>
                        </a:rPr>
                        <a:t>Total Charges et reports</a:t>
                      </a:r>
                    </a:p>
                  </a:txBody>
                  <a:tcPr marL="4763" marR="4763" marT="4763" marB="0" anchor="b">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noFill/>
                  </a:tcPr>
                </a:tc>
                <a:tc>
                  <a:txBody>
                    <a:bodyPr/>
                    <a:lstStyle/>
                    <a:p>
                      <a:pPr algn="l" fontAlgn="b"/>
                      <a:r>
                        <a:rPr lang="fr-FR" sz="1600" b="1" i="0" u="none" strike="noStrike" dirty="0">
                          <a:solidFill>
                            <a:srgbClr val="000000"/>
                          </a:solidFill>
                          <a:effectLst/>
                          <a:latin typeface="Arial" panose="020B0604020202020204" pitchFamily="34" charset="0"/>
                        </a:rPr>
                        <a:t>        4 081 527   </a:t>
                      </a:r>
                    </a:p>
                  </a:txBody>
                  <a:tcPr marL="4763" marR="4763" marT="4763" marB="0" anchor="b">
                    <a:lnL w="12700" cap="flat" cmpd="sng" algn="ctr">
                      <a:solidFill>
                        <a:srgbClr val="0070C0"/>
                      </a:solidFill>
                      <a:prstDash val="solid"/>
                      <a:round/>
                      <a:headEnd type="none" w="med" len="med"/>
                      <a:tailEnd type="none" w="med" len="med"/>
                    </a:lnL>
                    <a:lnR>
                      <a:noFill/>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noFill/>
                  </a:tcPr>
                </a:tc>
                <a:tc>
                  <a:txBody>
                    <a:bodyPr/>
                    <a:lstStyle/>
                    <a:p>
                      <a:pPr algn="l" fontAlgn="b"/>
                      <a:r>
                        <a:rPr lang="fr-FR" sz="1600" b="1" i="0" u="none" strike="noStrike" dirty="0">
                          <a:solidFill>
                            <a:srgbClr val="000000"/>
                          </a:solidFill>
                          <a:effectLst/>
                          <a:latin typeface="Arial" panose="020B0604020202020204" pitchFamily="34" charset="0"/>
                        </a:rPr>
                        <a:t>        4 208 292   </a:t>
                      </a:r>
                    </a:p>
                  </a:txBody>
                  <a:tcPr marL="4763" marR="4763" marT="4763" marB="0" anchor="b">
                    <a:lnL>
                      <a:noFill/>
                    </a:lnL>
                    <a:lnR>
                      <a:noFill/>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noFill/>
                  </a:tcPr>
                </a:tc>
                <a:tc>
                  <a:txBody>
                    <a:bodyPr/>
                    <a:lstStyle/>
                    <a:p>
                      <a:pPr algn="r" fontAlgn="b"/>
                      <a:r>
                        <a:rPr lang="fr-FR" sz="1200" b="1" i="1" u="none" strike="noStrike" dirty="0">
                          <a:solidFill>
                            <a:srgbClr val="000000"/>
                          </a:solidFill>
                          <a:effectLst/>
                          <a:latin typeface="Arial" panose="020B0604020202020204" pitchFamily="34" charset="0"/>
                        </a:rPr>
                        <a:t>-3,0%</a:t>
                      </a:r>
                    </a:p>
                  </a:txBody>
                  <a:tcPr marL="4763" marR="4763" marT="4763" marB="0" anchor="b">
                    <a:lnL>
                      <a:noFill/>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noFill/>
                  </a:tcPr>
                </a:tc>
                <a:extLst>
                  <a:ext uri="{0D108BD9-81ED-4DB2-BD59-A6C34878D82A}">
                    <a16:rowId xmlns:a16="http://schemas.microsoft.com/office/drawing/2014/main" val="3152912565"/>
                  </a:ext>
                </a:extLst>
              </a:tr>
            </a:tbl>
          </a:graphicData>
        </a:graphic>
      </p:graphicFrame>
      <p:pic>
        <p:nvPicPr>
          <p:cNvPr id="3" name="Picture 2" descr="S:\Com_marketing\03-Charte graphique\2015 et après\LOGOS\FOND BLANC\BITMAP\INDEXE - PNG AVEC TRANSPARENCE\VERTICAL.png">
            <a:extLst>
              <a:ext uri="{FF2B5EF4-FFF2-40B4-BE49-F238E27FC236}">
                <a16:creationId xmlns:a16="http://schemas.microsoft.com/office/drawing/2014/main" id="{4C3A205C-CEA4-1090-C2E3-193F13CCF2FF}"/>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9512" y="116632"/>
            <a:ext cx="950707" cy="792088"/>
          </a:xfrm>
          <a:prstGeom prst="rect">
            <a:avLst/>
          </a:prstGeom>
          <a:noFill/>
          <a:extLst>
            <a:ext uri="{909E8E84-426E-40dd-AFC4-6F175D3DCCD1}">
              <a14:hiddenFill xmlns="" xmlns:a14="http://schemas.microsoft.com/office/drawing/2010/main">
                <a:solidFill>
                  <a:srgbClr val="FFFFFF"/>
                </a:solidFill>
              </a14:hiddenFill>
            </a:ext>
          </a:extLst>
        </p:spPr>
      </p:pic>
      <p:sp>
        <p:nvSpPr>
          <p:cNvPr id="5" name="Espace réservé du numéro de diapositive 7">
            <a:extLst>
              <a:ext uri="{FF2B5EF4-FFF2-40B4-BE49-F238E27FC236}">
                <a16:creationId xmlns:a16="http://schemas.microsoft.com/office/drawing/2014/main" id="{F083D597-1AAC-32B3-4A08-9BDD7B8C2F3B}"/>
              </a:ext>
            </a:extLst>
          </p:cNvPr>
          <p:cNvSpPr txBox="1">
            <a:spLocks/>
          </p:cNvSpPr>
          <p:nvPr/>
        </p:nvSpPr>
        <p:spPr>
          <a:xfrm>
            <a:off x="8532440" y="6491287"/>
            <a:ext cx="2133600" cy="366713"/>
          </a:xfrm>
          <a:prstGeom prst="rect">
            <a:avLst/>
          </a:prstGeom>
        </p:spPr>
        <p:txBody>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18A297-7AB6-445A-BBB7-904C709705D0}" type="slidenum">
              <a:rPr lang="fr-FR" altLang="fr-FR" smtClean="0"/>
              <a:pPr/>
              <a:t>6</a:t>
            </a:fld>
            <a:endParaRPr lang="fr-FR" altLang="fr-FR" dirty="0"/>
          </a:p>
        </p:txBody>
      </p:sp>
    </p:spTree>
    <p:extLst>
      <p:ext uri="{BB962C8B-B14F-4D97-AF65-F5344CB8AC3E}">
        <p14:creationId xmlns:p14="http://schemas.microsoft.com/office/powerpoint/2010/main" val="27213073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3059832" y="6126163"/>
            <a:ext cx="3384376" cy="7318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Titre 1"/>
          <p:cNvSpPr>
            <a:spLocks noGrp="1"/>
          </p:cNvSpPr>
          <p:nvPr>
            <p:ph type="title"/>
          </p:nvPr>
        </p:nvSpPr>
        <p:spPr>
          <a:xfrm>
            <a:off x="889248" y="0"/>
            <a:ext cx="8075240" cy="768003"/>
          </a:xfrm>
        </p:spPr>
        <p:txBody>
          <a:bodyPr/>
          <a:lstStyle/>
          <a:p>
            <a:r>
              <a:rPr lang="fr-FR" sz="3600" dirty="0"/>
              <a:t>Analyse des principales charges</a:t>
            </a:r>
          </a:p>
        </p:txBody>
      </p:sp>
      <p:sp>
        <p:nvSpPr>
          <p:cNvPr id="13" name="Espace réservé du contenu 12"/>
          <p:cNvSpPr>
            <a:spLocks noGrp="1"/>
          </p:cNvSpPr>
          <p:nvPr>
            <p:ph idx="1"/>
          </p:nvPr>
        </p:nvSpPr>
        <p:spPr>
          <a:xfrm>
            <a:off x="1403648" y="1844824"/>
            <a:ext cx="4733796" cy="4525963"/>
          </a:xfrm>
        </p:spPr>
        <p:txBody>
          <a:bodyPr/>
          <a:lstStyle/>
          <a:p>
            <a:r>
              <a:rPr lang="fr-FR" sz="1800" dirty="0"/>
              <a:t>Hausse des charges de personnel à 791 k€ soit + 12,2%</a:t>
            </a:r>
          </a:p>
          <a:p>
            <a:pPr marL="0" indent="0">
              <a:buNone/>
            </a:pPr>
            <a:endParaRPr lang="fr-FR" sz="1200" dirty="0"/>
          </a:p>
          <a:p>
            <a:r>
              <a:rPr lang="fr-FR" sz="1800" dirty="0"/>
              <a:t>Coût avions : 856 k€ soit + 18,9% </a:t>
            </a:r>
          </a:p>
          <a:p>
            <a:endParaRPr lang="fr-FR" sz="1800" dirty="0"/>
          </a:p>
          <a:p>
            <a:r>
              <a:rPr lang="fr-FR" sz="1800" dirty="0"/>
              <a:t> Frais de collecte : 615 k€ en baisse de 11,1%</a:t>
            </a:r>
          </a:p>
          <a:p>
            <a:pPr lvl="2">
              <a:buFont typeface="Wingdings" panose="05000000000000000000" pitchFamily="2" charset="2"/>
              <a:buChar char="ü"/>
            </a:pPr>
            <a:endParaRPr lang="fr-FR" sz="1600" dirty="0"/>
          </a:p>
          <a:p>
            <a:pPr marL="400050"/>
            <a:r>
              <a:rPr lang="fr-FR" sz="1800" dirty="0"/>
              <a:t>Amortissements : 189 K€,  soit – 40%</a:t>
            </a:r>
            <a:r>
              <a:rPr lang="fr-FR" sz="1400" dirty="0"/>
              <a:t>.</a:t>
            </a:r>
          </a:p>
          <a:p>
            <a:pPr lvl="2">
              <a:buFont typeface="Wingdings" panose="05000000000000000000" pitchFamily="2" charset="2"/>
              <a:buChar char="ü"/>
            </a:pPr>
            <a:r>
              <a:rPr lang="fr-FR" sz="1400" dirty="0"/>
              <a:t>Moindre amortissement moteur : faible utilisation du F-OJJE et du F-OJJD au second semestre</a:t>
            </a:r>
          </a:p>
          <a:p>
            <a:pPr lvl="2">
              <a:buFont typeface="Wingdings" panose="05000000000000000000" pitchFamily="2" charset="2"/>
              <a:buChar char="ü"/>
            </a:pPr>
            <a:endParaRPr lang="fr-FR" sz="1400" dirty="0"/>
          </a:p>
          <a:p>
            <a:pPr lvl="2">
              <a:buFont typeface="Wingdings" panose="05000000000000000000" pitchFamily="2" charset="2"/>
              <a:buChar char="ü"/>
            </a:pPr>
            <a:endParaRPr lang="fr-FR" sz="1400" dirty="0"/>
          </a:p>
        </p:txBody>
      </p:sp>
      <p:cxnSp>
        <p:nvCxnSpPr>
          <p:cNvPr id="10" name="Connecteur droit 9">
            <a:extLst>
              <a:ext uri="{FF2B5EF4-FFF2-40B4-BE49-F238E27FC236}">
                <a16:creationId xmlns:a16="http://schemas.microsoft.com/office/drawing/2014/main" id="{41B563A7-EC37-FA10-5BEB-FD1575F4CC26}"/>
              </a:ext>
            </a:extLst>
          </p:cNvPr>
          <p:cNvCxnSpPr/>
          <p:nvPr/>
        </p:nvCxnSpPr>
        <p:spPr>
          <a:xfrm>
            <a:off x="0" y="1190559"/>
            <a:ext cx="1055825" cy="0"/>
          </a:xfrm>
          <a:prstGeom prst="line">
            <a:avLst/>
          </a:prstGeom>
        </p:spPr>
        <p:style>
          <a:lnRef idx="1">
            <a:schemeClr val="accent1"/>
          </a:lnRef>
          <a:fillRef idx="0">
            <a:schemeClr val="accent1"/>
          </a:fillRef>
          <a:effectRef idx="0">
            <a:schemeClr val="accent1"/>
          </a:effectRef>
          <a:fontRef idx="minor">
            <a:schemeClr val="tx1"/>
          </a:fontRef>
        </p:style>
      </p:cxnSp>
      <p:sp>
        <p:nvSpPr>
          <p:cNvPr id="14" name="ZoneTexte 13">
            <a:extLst>
              <a:ext uri="{FF2B5EF4-FFF2-40B4-BE49-F238E27FC236}">
                <a16:creationId xmlns:a16="http://schemas.microsoft.com/office/drawing/2014/main" id="{EA48FBB9-FAA0-6EC3-3D48-EFA0280ED8F4}"/>
              </a:ext>
            </a:extLst>
          </p:cNvPr>
          <p:cNvSpPr txBox="1"/>
          <p:nvPr/>
        </p:nvSpPr>
        <p:spPr>
          <a:xfrm>
            <a:off x="71500" y="925519"/>
            <a:ext cx="864096" cy="307777"/>
          </a:xfrm>
          <a:prstGeom prst="rect">
            <a:avLst/>
          </a:prstGeom>
          <a:noFill/>
        </p:spPr>
        <p:txBody>
          <a:bodyPr wrap="square" rtlCol="0">
            <a:spAutoFit/>
          </a:bodyPr>
          <a:lstStyle/>
          <a:p>
            <a:r>
              <a:rPr lang="fr-FR" sz="1400" dirty="0"/>
              <a:t>En euros</a:t>
            </a:r>
          </a:p>
        </p:txBody>
      </p:sp>
      <p:pic>
        <p:nvPicPr>
          <p:cNvPr id="3" name="Picture 2" descr="S:\Com_marketing\03-Charte graphique\2015 et après\LOGOS\FOND BLANC\BITMAP\INDEXE - PNG AVEC TRANSPARENCE\VERTICAL.png">
            <a:extLst>
              <a:ext uri="{FF2B5EF4-FFF2-40B4-BE49-F238E27FC236}">
                <a16:creationId xmlns:a16="http://schemas.microsoft.com/office/drawing/2014/main" id="{924C0ABF-A813-2403-EAF2-932EEB4DEFC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9512" y="116632"/>
            <a:ext cx="950707" cy="792088"/>
          </a:xfrm>
          <a:prstGeom prst="rect">
            <a:avLst/>
          </a:prstGeom>
          <a:noFill/>
          <a:extLst>
            <a:ext uri="{909E8E84-426E-40dd-AFC4-6F175D3DCCD1}">
              <a14:hiddenFill xmlns="" xmlns:a14="http://schemas.microsoft.com/office/drawing/2010/main">
                <a:solidFill>
                  <a:srgbClr val="FFFFFF"/>
                </a:solidFill>
              </a14:hiddenFill>
            </a:ext>
          </a:extLst>
        </p:spPr>
      </p:pic>
      <p:sp>
        <p:nvSpPr>
          <p:cNvPr id="4" name="Espace réservé du numéro de diapositive 7">
            <a:extLst>
              <a:ext uri="{FF2B5EF4-FFF2-40B4-BE49-F238E27FC236}">
                <a16:creationId xmlns:a16="http://schemas.microsoft.com/office/drawing/2014/main" id="{05161781-F377-FDFB-CB11-C489C9CF2B7E}"/>
              </a:ext>
            </a:extLst>
          </p:cNvPr>
          <p:cNvSpPr txBox="1">
            <a:spLocks/>
          </p:cNvSpPr>
          <p:nvPr/>
        </p:nvSpPr>
        <p:spPr>
          <a:xfrm>
            <a:off x="8532440" y="6491287"/>
            <a:ext cx="2133600" cy="366713"/>
          </a:xfrm>
          <a:prstGeom prst="rect">
            <a:avLst/>
          </a:prstGeom>
        </p:spPr>
        <p:txBody>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18A297-7AB6-445A-BBB7-904C709705D0}" type="slidenum">
              <a:rPr lang="fr-FR" altLang="fr-FR" smtClean="0"/>
              <a:pPr/>
              <a:t>7</a:t>
            </a:fld>
            <a:endParaRPr lang="fr-FR" altLang="fr-FR" dirty="0"/>
          </a:p>
        </p:txBody>
      </p:sp>
    </p:spTree>
    <p:extLst>
      <p:ext uri="{BB962C8B-B14F-4D97-AF65-F5344CB8AC3E}">
        <p14:creationId xmlns:p14="http://schemas.microsoft.com/office/powerpoint/2010/main" val="9991429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15"/>
          <p:cNvSpPr txBox="1">
            <a:spLocks/>
          </p:cNvSpPr>
          <p:nvPr/>
        </p:nvSpPr>
        <p:spPr>
          <a:xfrm>
            <a:off x="460517" y="261368"/>
            <a:ext cx="8815388" cy="836613"/>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FR" altLang="fr-FR" sz="3600" dirty="0">
                <a:solidFill>
                  <a:srgbClr val="1B98C0"/>
                </a:solidFill>
              </a:rPr>
              <a:t>Réalisé 2024 par rapport au budget</a:t>
            </a:r>
          </a:p>
          <a:p>
            <a:endParaRPr lang="fr-FR" altLang="fr-FR" sz="3600" dirty="0">
              <a:solidFill>
                <a:srgbClr val="1B98C0"/>
              </a:solidFill>
            </a:endParaRPr>
          </a:p>
        </p:txBody>
      </p:sp>
      <p:cxnSp>
        <p:nvCxnSpPr>
          <p:cNvPr id="11" name="Connecteur droit 10"/>
          <p:cNvCxnSpPr>
            <a:cxnSpLocks/>
          </p:cNvCxnSpPr>
          <p:nvPr/>
        </p:nvCxnSpPr>
        <p:spPr>
          <a:xfrm>
            <a:off x="102298" y="1345024"/>
            <a:ext cx="661732" cy="0"/>
          </a:xfrm>
          <a:prstGeom prst="line">
            <a:avLst/>
          </a:prstGeom>
        </p:spPr>
        <p:style>
          <a:lnRef idx="1">
            <a:schemeClr val="accent1"/>
          </a:lnRef>
          <a:fillRef idx="0">
            <a:schemeClr val="accent1"/>
          </a:fillRef>
          <a:effectRef idx="0">
            <a:schemeClr val="accent1"/>
          </a:effectRef>
          <a:fontRef idx="minor">
            <a:schemeClr val="tx1"/>
          </a:fontRef>
        </p:style>
      </p:cxnSp>
      <p:pic>
        <p:nvPicPr>
          <p:cNvPr id="3" name="Picture 2" descr="S:\Com_marketing\03-Charte graphique\2015 et après\LOGOS\FOND BLANC\BITMAP\INDEXE - PNG AVEC TRANSPARENCE\VERTICAL.png">
            <a:extLst>
              <a:ext uri="{FF2B5EF4-FFF2-40B4-BE49-F238E27FC236}">
                <a16:creationId xmlns:a16="http://schemas.microsoft.com/office/drawing/2014/main" id="{6F7C2D5B-EF9E-8B43-2FA8-718AD16ED9B6}"/>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9512" y="188641"/>
            <a:ext cx="950707" cy="792088"/>
          </a:xfrm>
          <a:prstGeom prst="rect">
            <a:avLst/>
          </a:prstGeom>
          <a:noFill/>
          <a:extLst>
            <a:ext uri="{909E8E84-426E-40dd-AFC4-6F175D3DCCD1}">
              <a14:hiddenFill xmlns="" xmlns:a14="http://schemas.microsoft.com/office/drawing/2010/main">
                <a:solidFill>
                  <a:srgbClr val="FFFFFF"/>
                </a:solidFill>
              </a14:hiddenFill>
            </a:ext>
          </a:extLst>
        </p:spPr>
      </p:pic>
      <p:sp>
        <p:nvSpPr>
          <p:cNvPr id="4" name="Espace réservé du numéro de diapositive 7">
            <a:extLst>
              <a:ext uri="{FF2B5EF4-FFF2-40B4-BE49-F238E27FC236}">
                <a16:creationId xmlns:a16="http://schemas.microsoft.com/office/drawing/2014/main" id="{5D732B69-590D-B3A8-A0EF-99DD4F7CB912}"/>
              </a:ext>
            </a:extLst>
          </p:cNvPr>
          <p:cNvSpPr txBox="1">
            <a:spLocks/>
          </p:cNvSpPr>
          <p:nvPr/>
        </p:nvSpPr>
        <p:spPr>
          <a:xfrm>
            <a:off x="8532440" y="6491287"/>
            <a:ext cx="2133600" cy="366713"/>
          </a:xfrm>
          <a:prstGeom prst="rect">
            <a:avLst/>
          </a:prstGeom>
        </p:spPr>
        <p:txBody>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18A297-7AB6-445A-BBB7-904C709705D0}" type="slidenum">
              <a:rPr lang="fr-FR" altLang="fr-FR" smtClean="0"/>
              <a:pPr/>
              <a:t>8</a:t>
            </a:fld>
            <a:endParaRPr lang="fr-FR" altLang="fr-FR" dirty="0"/>
          </a:p>
        </p:txBody>
      </p:sp>
      <p:graphicFrame>
        <p:nvGraphicFramePr>
          <p:cNvPr id="9" name="Objet 8">
            <a:extLst>
              <a:ext uri="{FF2B5EF4-FFF2-40B4-BE49-F238E27FC236}">
                <a16:creationId xmlns:a16="http://schemas.microsoft.com/office/drawing/2014/main" id="{A41DB5A1-40B4-45AB-D9A8-58BDCF799658}"/>
              </a:ext>
            </a:extLst>
          </p:cNvPr>
          <p:cNvGraphicFramePr>
            <a:graphicFrameLocks noChangeAspect="1"/>
          </p:cNvGraphicFramePr>
          <p:nvPr>
            <p:extLst>
              <p:ext uri="{D42A27DB-BD31-4B8C-83A1-F6EECF244321}">
                <p14:modId xmlns:p14="http://schemas.microsoft.com/office/powerpoint/2010/main" val="3243646585"/>
              </p:ext>
            </p:extLst>
          </p:nvPr>
        </p:nvGraphicFramePr>
        <p:xfrm>
          <a:off x="179512" y="1738722"/>
          <a:ext cx="8837605" cy="3346457"/>
        </p:xfrm>
        <a:graphic>
          <a:graphicData uri="http://schemas.openxmlformats.org/presentationml/2006/ole">
            <mc:AlternateContent xmlns:mc="http://schemas.openxmlformats.org/markup-compatibility/2006">
              <mc:Choice xmlns:v="urn:schemas-microsoft-com:vml" Requires="v">
                <p:oleObj name="Worksheet" r:id="rId4" imgW="4553060" imgH="1723935" progId="Excel.OpenDocumentSpreadsheet.12">
                  <p:link updateAutomatic="1"/>
                </p:oleObj>
              </mc:Choice>
              <mc:Fallback>
                <p:oleObj name="Worksheet" r:id="rId4" imgW="4553060" imgH="1723935" progId="Excel.OpenDocumentSpreadsheet.12">
                  <p:link updateAutomatic="1"/>
                  <p:pic>
                    <p:nvPicPr>
                      <p:cNvPr id="0" name=""/>
                      <p:cNvPicPr/>
                      <p:nvPr/>
                    </p:nvPicPr>
                    <p:blipFill>
                      <a:blip r:embed="rId5"/>
                      <a:stretch>
                        <a:fillRect/>
                      </a:stretch>
                    </p:blipFill>
                    <p:spPr>
                      <a:xfrm>
                        <a:off x="179512" y="1738722"/>
                        <a:ext cx="8837605" cy="3346457"/>
                      </a:xfrm>
                      <a:prstGeom prst="rect">
                        <a:avLst/>
                      </a:prstGeom>
                    </p:spPr>
                  </p:pic>
                </p:oleObj>
              </mc:Fallback>
            </mc:AlternateContent>
          </a:graphicData>
        </a:graphic>
      </p:graphicFrame>
    </p:spTree>
    <p:extLst>
      <p:ext uri="{BB962C8B-B14F-4D97-AF65-F5344CB8AC3E}">
        <p14:creationId xmlns:p14="http://schemas.microsoft.com/office/powerpoint/2010/main" val="15169306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95796" y="316801"/>
            <a:ext cx="8229600" cy="663926"/>
          </a:xfrm>
        </p:spPr>
        <p:txBody>
          <a:bodyPr/>
          <a:lstStyle/>
          <a:p>
            <a:r>
              <a:rPr lang="fr-FR" sz="3600" dirty="0"/>
              <a:t>Evolution des fonds dédiés en 2024  </a:t>
            </a:r>
            <a:endParaRPr lang="fr-FR" dirty="0"/>
          </a:p>
        </p:txBody>
      </p:sp>
      <p:pic>
        <p:nvPicPr>
          <p:cNvPr id="3" name="Picture 2" descr="S:\Com_marketing\03-Charte graphique\2015 et après\LOGOS\FOND BLANC\BITMAP\INDEXE - PNG AVEC TRANSPARENCE\VERTICAL.png">
            <a:extLst>
              <a:ext uri="{FF2B5EF4-FFF2-40B4-BE49-F238E27FC236}">
                <a16:creationId xmlns:a16="http://schemas.microsoft.com/office/drawing/2014/main" id="{22D67CF4-9945-326E-61CF-A373437CAFEE}"/>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9512" y="116632"/>
            <a:ext cx="950707" cy="792088"/>
          </a:xfrm>
          <a:prstGeom prst="rect">
            <a:avLst/>
          </a:prstGeom>
          <a:noFill/>
          <a:extLst>
            <a:ext uri="{909E8E84-426E-40dd-AFC4-6F175D3DCCD1}">
              <a14:hiddenFill xmlns="" xmlns:a14="http://schemas.microsoft.com/office/drawing/2010/main">
                <a:solidFill>
                  <a:srgbClr val="FFFFFF"/>
                </a:solidFill>
              </a14:hiddenFill>
            </a:ext>
          </a:extLst>
        </p:spPr>
      </p:pic>
      <p:sp>
        <p:nvSpPr>
          <p:cNvPr id="4" name="Espace réservé du numéro de diapositive 7">
            <a:extLst>
              <a:ext uri="{FF2B5EF4-FFF2-40B4-BE49-F238E27FC236}">
                <a16:creationId xmlns:a16="http://schemas.microsoft.com/office/drawing/2014/main" id="{A111F72D-7066-8DED-7852-F70AA3D2DF87}"/>
              </a:ext>
            </a:extLst>
          </p:cNvPr>
          <p:cNvSpPr txBox="1">
            <a:spLocks/>
          </p:cNvSpPr>
          <p:nvPr/>
        </p:nvSpPr>
        <p:spPr>
          <a:xfrm>
            <a:off x="8532440" y="6491287"/>
            <a:ext cx="2133600" cy="366713"/>
          </a:xfrm>
          <a:prstGeom prst="rect">
            <a:avLst/>
          </a:prstGeom>
        </p:spPr>
        <p:txBody>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A18A297-7AB6-445A-BBB7-904C709705D0}" type="slidenum">
              <a:rPr lang="fr-FR" altLang="fr-FR" smtClean="0"/>
              <a:pPr/>
              <a:t>9</a:t>
            </a:fld>
            <a:endParaRPr lang="fr-FR" altLang="fr-FR" dirty="0"/>
          </a:p>
        </p:txBody>
      </p:sp>
      <p:pic>
        <p:nvPicPr>
          <p:cNvPr id="11" name="Image 10">
            <a:extLst>
              <a:ext uri="{FF2B5EF4-FFF2-40B4-BE49-F238E27FC236}">
                <a16:creationId xmlns:a16="http://schemas.microsoft.com/office/drawing/2014/main" id="{F2BCA42B-E307-3CF8-D7AE-D128131A7352}"/>
              </a:ext>
            </a:extLst>
          </p:cNvPr>
          <p:cNvPicPr>
            <a:picLocks noChangeAspect="1"/>
          </p:cNvPicPr>
          <p:nvPr/>
        </p:nvPicPr>
        <p:blipFill>
          <a:blip r:embed="rId4"/>
          <a:stretch>
            <a:fillRect/>
          </a:stretch>
        </p:blipFill>
        <p:spPr>
          <a:xfrm>
            <a:off x="-1" y="1628800"/>
            <a:ext cx="9117759" cy="3744416"/>
          </a:xfrm>
          <a:prstGeom prst="rect">
            <a:avLst/>
          </a:prstGeom>
        </p:spPr>
      </p:pic>
    </p:spTree>
    <p:extLst>
      <p:ext uri="{BB962C8B-B14F-4D97-AF65-F5344CB8AC3E}">
        <p14:creationId xmlns:p14="http://schemas.microsoft.com/office/powerpoint/2010/main" val="963299564"/>
      </p:ext>
    </p:extLst>
  </p:cSld>
  <p:clrMapOvr>
    <a:masterClrMapping/>
  </p:clrMapOvr>
</p:sld>
</file>

<file path=ppt/theme/theme1.xml><?xml version="1.0" encoding="utf-8"?>
<a:theme xmlns:a="http://schemas.openxmlformats.org/drawingml/2006/main" name="Conception personnalisé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Modèle de powerpoint</Template>
  <TotalTime>38067</TotalTime>
  <Words>2863</Words>
  <Application>Microsoft Office PowerPoint</Application>
  <PresentationFormat>Affichage à l'écran (4:3)</PresentationFormat>
  <Paragraphs>631</Paragraphs>
  <Slides>23</Slides>
  <Notes>23</Notes>
  <HiddenSlides>0</HiddenSlides>
  <MMClips>0</MMClips>
  <ScaleCrop>false</ScaleCrop>
  <HeadingPairs>
    <vt:vector size="8" baseType="variant">
      <vt:variant>
        <vt:lpstr>Polices utilisées</vt:lpstr>
      </vt:variant>
      <vt:variant>
        <vt:i4>6</vt:i4>
      </vt:variant>
      <vt:variant>
        <vt:lpstr>Thème</vt:lpstr>
      </vt:variant>
      <vt:variant>
        <vt:i4>1</vt:i4>
      </vt:variant>
      <vt:variant>
        <vt:lpstr>Liens</vt:lpstr>
      </vt:variant>
      <vt:variant>
        <vt:i4>1</vt:i4>
      </vt:variant>
      <vt:variant>
        <vt:lpstr>Titres des diapositives</vt:lpstr>
      </vt:variant>
      <vt:variant>
        <vt:i4>23</vt:i4>
      </vt:variant>
    </vt:vector>
  </HeadingPairs>
  <TitlesOfParts>
    <vt:vector size="31" baseType="lpstr">
      <vt:lpstr>Aptos Narrow</vt:lpstr>
      <vt:lpstr>Arial</vt:lpstr>
      <vt:lpstr>Calibri</vt:lpstr>
      <vt:lpstr>Century Gothic</vt:lpstr>
      <vt:lpstr>Webdings</vt:lpstr>
      <vt:lpstr>Wingdings</vt:lpstr>
      <vt:lpstr>Conception personnalisée</vt:lpstr>
      <vt:lpstr>file:///C:\Users\Jacques%20Monchablon\Documents\ASF\Budget%202024.ods!Feuil1!L3C4:L11C6</vt:lpstr>
      <vt:lpstr>Présentation PowerPoint</vt:lpstr>
      <vt:lpstr>2024 / Une année perturbée</vt:lpstr>
      <vt:lpstr>Chiffres clé au 31 décembre 2024 Un déficit de 408 k€ en 2024 mais une perte d’exploitation de 437 k€ et une reprise de provision pour risque de 313 k€  </vt:lpstr>
      <vt:lpstr> Baisse des recettes de 5,0%</vt:lpstr>
      <vt:lpstr>Répartition des ressources</vt:lpstr>
      <vt:lpstr>Des charges en baisse de 4,3%</vt:lpstr>
      <vt:lpstr>Analyse des principales charges</vt:lpstr>
      <vt:lpstr>Présentation PowerPoint</vt:lpstr>
      <vt:lpstr>Evolution des fonds dédiés en 2024  </vt:lpstr>
      <vt:lpstr>Présentation PowerPoint</vt:lpstr>
      <vt:lpstr>Activité des missions </vt:lpstr>
      <vt:lpstr>Mission Avions </vt:lpstr>
      <vt:lpstr>Accompagnement d’enfants</vt:lpstr>
      <vt:lpstr>Autres missions  </vt:lpstr>
      <vt:lpstr>Autres missions  </vt:lpstr>
      <vt:lpstr>Ailes du Sourire et Délégations  </vt:lpstr>
      <vt:lpstr>Conclusion</vt:lpstr>
      <vt:lpstr>Budget 2025 </vt:lpstr>
      <vt:lpstr>Construction du budget  </vt:lpstr>
      <vt:lpstr>Ressources hors plus value: 3,9m€ en 2025 (+10,9%)  mais seulement 3,3m€ hors drones (-5,4%)</vt:lpstr>
      <vt:lpstr>Présentation PowerPoint</vt:lpstr>
      <vt:lpstr>Merci de votre attention  </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market02</dc:creator>
  <cp:lastModifiedBy>Compta Aviation Sans Frontières</cp:lastModifiedBy>
  <cp:revision>828</cp:revision>
  <cp:lastPrinted>2025-04-24T09:39:13Z</cp:lastPrinted>
  <dcterms:created xsi:type="dcterms:W3CDTF">2018-01-23T16:02:51Z</dcterms:created>
  <dcterms:modified xsi:type="dcterms:W3CDTF">2025-05-20T12:56:14Z</dcterms:modified>
</cp:coreProperties>
</file>